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76"/>
  </p:notesMasterIdLst>
  <p:handoutMasterIdLst>
    <p:handoutMasterId r:id="rId77"/>
  </p:handoutMasterIdLst>
  <p:sldIdLst>
    <p:sldId id="256" r:id="rId2"/>
    <p:sldId id="269" r:id="rId3"/>
    <p:sldId id="344" r:id="rId4"/>
    <p:sldId id="340" r:id="rId5"/>
    <p:sldId id="369" r:id="rId6"/>
    <p:sldId id="310" r:id="rId7"/>
    <p:sldId id="311" r:id="rId8"/>
    <p:sldId id="345" r:id="rId9"/>
    <p:sldId id="313" r:id="rId10"/>
    <p:sldId id="383" r:id="rId11"/>
    <p:sldId id="335" r:id="rId12"/>
    <p:sldId id="326" r:id="rId13"/>
    <p:sldId id="258" r:id="rId14"/>
    <p:sldId id="371" r:id="rId15"/>
    <p:sldId id="327" r:id="rId16"/>
    <p:sldId id="257" r:id="rId17"/>
    <p:sldId id="293" r:id="rId18"/>
    <p:sldId id="370" r:id="rId19"/>
    <p:sldId id="280" r:id="rId20"/>
    <p:sldId id="338" r:id="rId21"/>
    <p:sldId id="385" r:id="rId22"/>
    <p:sldId id="386" r:id="rId23"/>
    <p:sldId id="387" r:id="rId24"/>
    <p:sldId id="297" r:id="rId25"/>
    <p:sldId id="388" r:id="rId26"/>
    <p:sldId id="391" r:id="rId27"/>
    <p:sldId id="389" r:id="rId28"/>
    <p:sldId id="390" r:id="rId29"/>
    <p:sldId id="270" r:id="rId30"/>
    <p:sldId id="343" r:id="rId31"/>
    <p:sldId id="392" r:id="rId32"/>
    <p:sldId id="287" r:id="rId33"/>
    <p:sldId id="286" r:id="rId34"/>
    <p:sldId id="273" r:id="rId35"/>
    <p:sldId id="291" r:id="rId36"/>
    <p:sldId id="292" r:id="rId37"/>
    <p:sldId id="271" r:id="rId38"/>
    <p:sldId id="302" r:id="rId39"/>
    <p:sldId id="394" r:id="rId40"/>
    <p:sldId id="384" r:id="rId41"/>
    <p:sldId id="393" r:id="rId42"/>
    <p:sldId id="373" r:id="rId43"/>
    <p:sldId id="374" r:id="rId44"/>
    <p:sldId id="375" r:id="rId45"/>
    <p:sldId id="321" r:id="rId46"/>
    <p:sldId id="300" r:id="rId47"/>
    <p:sldId id="315" r:id="rId48"/>
    <p:sldId id="283" r:id="rId49"/>
    <p:sldId id="382" r:id="rId50"/>
    <p:sldId id="306" r:id="rId51"/>
    <p:sldId id="372" r:id="rId52"/>
    <p:sldId id="322" r:id="rId53"/>
    <p:sldId id="298" r:id="rId54"/>
    <p:sldId id="325" r:id="rId55"/>
    <p:sldId id="308" r:id="rId56"/>
    <p:sldId id="309" r:id="rId57"/>
    <p:sldId id="303" r:id="rId58"/>
    <p:sldId id="264" r:id="rId59"/>
    <p:sldId id="304" r:id="rId60"/>
    <p:sldId id="285" r:id="rId61"/>
    <p:sldId id="376" r:id="rId62"/>
    <p:sldId id="377" r:id="rId63"/>
    <p:sldId id="339" r:id="rId64"/>
    <p:sldId id="288" r:id="rId65"/>
    <p:sldId id="289" r:id="rId66"/>
    <p:sldId id="330" r:id="rId67"/>
    <p:sldId id="316" r:id="rId68"/>
    <p:sldId id="381" r:id="rId69"/>
    <p:sldId id="379" r:id="rId70"/>
    <p:sldId id="378" r:id="rId71"/>
    <p:sldId id="380" r:id="rId72"/>
    <p:sldId id="342" r:id="rId73"/>
    <p:sldId id="276" r:id="rId74"/>
    <p:sldId id="266" r:id="rId7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p:cViewPr varScale="1">
        <p:scale>
          <a:sx n="162" d="100"/>
          <a:sy n="162" d="100"/>
        </p:scale>
        <p:origin x="1812" y="144"/>
      </p:cViewPr>
      <p:guideLst>
        <p:guide orient="horz" pos="2160"/>
        <p:guide pos="2880"/>
      </p:guideLst>
    </p:cSldViewPr>
  </p:slideViewPr>
  <p:notesTextViewPr>
    <p:cViewPr>
      <p:scale>
        <a:sx n="1" d="1"/>
        <a:sy n="1" d="1"/>
      </p:scale>
      <p:origin x="0" y="0"/>
    </p:cViewPr>
  </p:notesTextViewPr>
  <p:notesViewPr>
    <p:cSldViewPr>
      <p:cViewPr varScale="1">
        <p:scale>
          <a:sx n="74" d="100"/>
          <a:sy n="74" d="100"/>
        </p:scale>
        <p:origin x="2938"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5" tIns="46588" rIns="93175" bIns="46588" rtlCol="0" anchor="b"/>
          <a:lstStyle>
            <a:lvl1pPr algn="r">
              <a:defRPr sz="1200"/>
            </a:lvl1pPr>
          </a:lstStyle>
          <a:p>
            <a:fld id="{89A16819-2640-45E7-B57C-495B02BADF33}" type="slidenum">
              <a:rPr lang="en-US" smtClean="0"/>
              <a:t>‹#›</a:t>
            </a:fld>
            <a:endParaRPr lang="en-US" dirty="0"/>
          </a:p>
        </p:txBody>
      </p:sp>
    </p:spTree>
    <p:extLst>
      <p:ext uri="{BB962C8B-B14F-4D97-AF65-F5344CB8AC3E}">
        <p14:creationId xmlns:p14="http://schemas.microsoft.com/office/powerpoint/2010/main" val="23993119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r>
              <a:rPr lang="en-US" dirty="0"/>
              <a:t>Raspberry Pi 101</a:t>
            </a:r>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3175" tIns="46588" rIns="93175" bIns="46588"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7895BE10-CC5E-4978-B3B4-B773B5442796}" type="slidenum">
              <a:rPr lang="en-US" smtClean="0"/>
              <a:t>‹#›</a:t>
            </a:fld>
            <a:endParaRPr lang="en-US" dirty="0"/>
          </a:p>
        </p:txBody>
      </p:sp>
    </p:spTree>
    <p:extLst>
      <p:ext uri="{BB962C8B-B14F-4D97-AF65-F5344CB8AC3E}">
        <p14:creationId xmlns:p14="http://schemas.microsoft.com/office/powerpoint/2010/main" val="313905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5BE10-CC5E-4978-B3B4-B773B5442796}" type="slidenum">
              <a:rPr lang="en-US" smtClean="0"/>
              <a:t>1</a:t>
            </a:fld>
            <a:endParaRPr lang="en-US" dirty="0"/>
          </a:p>
        </p:txBody>
      </p:sp>
      <p:sp>
        <p:nvSpPr>
          <p:cNvPr id="5" name="Date Placeholder 4"/>
          <p:cNvSpPr>
            <a:spLocks noGrp="1"/>
          </p:cNvSpPr>
          <p:nvPr>
            <p:ph type="dt" idx="11"/>
          </p:nvPr>
        </p:nvSpPr>
        <p:spPr/>
        <p:txBody>
          <a:bodyPr/>
          <a:lstStyle/>
          <a:p>
            <a:r>
              <a:rPr lang="en-US" dirty="0"/>
              <a:t>2/20/2017</a:t>
            </a:r>
          </a:p>
        </p:txBody>
      </p:sp>
    </p:spTree>
    <p:extLst>
      <p:ext uri="{BB962C8B-B14F-4D97-AF65-F5344CB8AC3E}">
        <p14:creationId xmlns:p14="http://schemas.microsoft.com/office/powerpoint/2010/main" val="91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F1CDA-6127-473F-B792-CBE911D878A6}" type="datetimeFigureOut">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EF1CDA-6127-473F-B792-CBE911D878A6}" type="datetimeFigureOut">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EF1CDA-6127-473F-B792-CBE911D878A6}" type="datetimeFigureOut">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7659F8-DEF4-493F-AA01-9C82EF6AA4DD}"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EF1CDA-6127-473F-B792-CBE911D878A6}" type="datetimeFigureOut">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EF1CDA-6127-473F-B792-CBE911D878A6}" type="datetimeFigureOut">
              <a:rPr lang="en-US" smtClean="0"/>
              <a:t>2/11/2021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7659F8-DEF4-493F-AA01-9C82EF6AA4DD}"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EF1CDA-6127-473F-B792-CBE911D878A6}" type="datetimeFigureOut">
              <a:rPr lang="en-US" smtClean="0"/>
              <a:t>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F1CDA-6127-473F-B792-CBE911D878A6}" type="datetimeFigureOut">
              <a:rPr lang="en-US" smtClean="0"/>
              <a:t>2/11/2021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EF1CDA-6127-473F-B792-CBE911D878A6}" type="datetimeFigureOut">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7659F8-DEF4-493F-AA01-9C82EF6AA4D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AEF1CDA-6127-473F-B792-CBE911D878A6}" type="datetimeFigureOut">
              <a:rPr lang="en-US" smtClean="0"/>
              <a:t>2/11/2021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87659F8-DEF4-493F-AA01-9C82EF6AA4D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hyperlink" Target="http://www.sparkfun.com/" TargetMode="External"/><Relationship Id="rId13" Type="http://schemas.openxmlformats.org/officeDocument/2006/relationships/hyperlink" Target="mailto:cduey@msn.com" TargetMode="External"/><Relationship Id="rId3" Type="http://schemas.openxmlformats.org/officeDocument/2006/relationships/hyperlink" Target="http://www.raspberrypi.org/" TargetMode="External"/><Relationship Id="rId7" Type="http://schemas.openxmlformats.org/officeDocument/2006/relationships/hyperlink" Target="http://learn.adafruit.com/category/raspberry-pi" TargetMode="External"/><Relationship Id="rId12" Type="http://schemas.openxmlformats.org/officeDocument/2006/relationships/hyperlink" Target="https://github.com/Chuckduey/CSU_Pi_Class.git"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www.adafruit.com/" TargetMode="External"/><Relationship Id="rId11" Type="http://schemas.openxmlformats.org/officeDocument/2006/relationships/hyperlink" Target="http://www.instructables.com/howto/Raspberry+Pi/" TargetMode="External"/><Relationship Id="rId5" Type="http://schemas.openxmlformats.org/officeDocument/2006/relationships/hyperlink" Target="http://www.tomshardware.com/" TargetMode="External"/><Relationship Id="rId10" Type="http://schemas.openxmlformats.org/officeDocument/2006/relationships/hyperlink" Target="http://www.microcenter.com/" TargetMode="External"/><Relationship Id="rId4" Type="http://schemas.openxmlformats.org/officeDocument/2006/relationships/hyperlink" Target="http://www.raspberrypi.org/downloads" TargetMode="External"/><Relationship Id="rId9" Type="http://schemas.openxmlformats.org/officeDocument/2006/relationships/hyperlink" Target="http://www.newark.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hyperlink" Target="https://www.realvnc.com/en/raspberrypi/"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tomshardware.com/reviews/raspberry-pi-command-line-commands,6159.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huckduey/CSU_Pi_Class" TargetMode="External"/><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learn.sparkfun.com/tutorials/setting-up-a-raspberry-pi-3-as-an-access-poin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edia.digikey.com/Resources/Maker/the-original-guide-to-boards-2020.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adafruit.com/product/4377"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Chuckduey/CSU_Pi_Class.gi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a:t>Basic Raspberry Pi</a:t>
            </a:r>
            <a:br>
              <a:rPr lang="en-US" cap="none" dirty="0"/>
            </a:br>
            <a:r>
              <a:rPr lang="en-US" sz="3200" cap="none" dirty="0">
                <a:solidFill>
                  <a:schemeClr val="accent1"/>
                </a:solidFill>
              </a:rPr>
              <a:t>and embedded systems</a:t>
            </a:r>
            <a:endParaRPr lang="en-US" cap="none" dirty="0"/>
          </a:p>
        </p:txBody>
      </p:sp>
      <p:sp>
        <p:nvSpPr>
          <p:cNvPr id="3" name="Subtitle 2"/>
          <p:cNvSpPr>
            <a:spLocks noGrp="1"/>
          </p:cNvSpPr>
          <p:nvPr>
            <p:ph type="subTitle" idx="1"/>
          </p:nvPr>
        </p:nvSpPr>
        <p:spPr/>
        <p:txBody>
          <a:bodyPr/>
          <a:lstStyle/>
          <a:p>
            <a:r>
              <a:rPr lang="en-US" dirty="0"/>
              <a:t>By Chuck Duey</a:t>
            </a:r>
          </a:p>
          <a:p>
            <a:r>
              <a:rPr lang="en-US" dirty="0"/>
              <a:t>February 26</a:t>
            </a:r>
            <a:r>
              <a:rPr lang="en-US" baseline="30000" dirty="0"/>
              <a:t>th</a:t>
            </a:r>
            <a:r>
              <a:rPr lang="en-US" dirty="0"/>
              <a:t> 2021  </a:t>
            </a:r>
          </a:p>
        </p:txBody>
      </p:sp>
      <p:pic>
        <p:nvPicPr>
          <p:cNvPr id="4" name="Picture 2" descr="Raspi_Colour_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7200" y="3505201"/>
            <a:ext cx="758164"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p:cNvSpPr txBox="1">
            <a:spLocks noChangeArrowheads="1"/>
          </p:cNvSpPr>
          <p:nvPr/>
        </p:nvSpPr>
        <p:spPr bwMode="auto">
          <a:xfrm>
            <a:off x="4876800" y="4419601"/>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a:ln>
                  <a:noFill/>
                </a:ln>
                <a:solidFill>
                  <a:srgbClr val="000000"/>
                </a:solidFill>
                <a:effectLst/>
                <a:latin typeface="Calibri" pitchFamily="34" charset="0"/>
                <a:cs typeface="Arial" pitchFamily="34" charset="0"/>
              </a:rPr>
              <a:t>TM Raspberry Pi Foundation  www.raspberrypi.org</a:t>
            </a:r>
            <a:endParaRPr kumimoji="0" lang="en-US" altLang="en-US" sz="600" b="0" i="0" u="none" strike="noStrike" cap="none" normalizeH="0" baseline="0" dirty="0">
              <a:ln>
                <a:noFill/>
              </a:ln>
              <a:solidFill>
                <a:schemeClr val="tx1"/>
              </a:solidFill>
              <a:effectLst/>
              <a:latin typeface="Arial" pitchFamily="34" charset="0"/>
              <a:cs typeface="Arial" pitchFamily="34" charset="0"/>
            </a:endParaRPr>
          </a:p>
        </p:txBody>
      </p:sp>
      <p:pic>
        <p:nvPicPr>
          <p:cNvPr id="7" name="Picture 6">
            <a:extLst>
              <a:ext uri="{FF2B5EF4-FFF2-40B4-BE49-F238E27FC236}">
                <a16:creationId xmlns:a16="http://schemas.microsoft.com/office/drawing/2014/main" id="{AA7AB074-F961-49A4-80AB-477ECDED1BDC}"/>
              </a:ext>
            </a:extLst>
          </p:cNvPr>
          <p:cNvPicPr>
            <a:picLocks noChangeAspect="1"/>
          </p:cNvPicPr>
          <p:nvPr/>
        </p:nvPicPr>
        <p:blipFill>
          <a:blip r:embed="rId4"/>
          <a:stretch>
            <a:fillRect/>
          </a:stretch>
        </p:blipFill>
        <p:spPr>
          <a:xfrm>
            <a:off x="5610449" y="5265576"/>
            <a:ext cx="3483474" cy="1538534"/>
          </a:xfrm>
          <a:prstGeom prst="rect">
            <a:avLst/>
          </a:prstGeom>
        </p:spPr>
      </p:pic>
    </p:spTree>
    <p:extLst>
      <p:ext uri="{BB962C8B-B14F-4D97-AF65-F5344CB8AC3E}">
        <p14:creationId xmlns:p14="http://schemas.microsoft.com/office/powerpoint/2010/main" val="2247836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8FFF-DECD-44F7-BF00-94B4F8D92948}"/>
              </a:ext>
            </a:extLst>
          </p:cNvPr>
          <p:cNvSpPr>
            <a:spLocks noGrp="1"/>
          </p:cNvSpPr>
          <p:nvPr>
            <p:ph type="title"/>
          </p:nvPr>
        </p:nvSpPr>
        <p:spPr/>
        <p:txBody>
          <a:bodyPr/>
          <a:lstStyle/>
          <a:p>
            <a:r>
              <a:rPr lang="en-US" dirty="0"/>
              <a:t>Nvidia Jetson Family</a:t>
            </a:r>
          </a:p>
        </p:txBody>
      </p:sp>
      <p:sp>
        <p:nvSpPr>
          <p:cNvPr id="3" name="Content Placeholder 2">
            <a:extLst>
              <a:ext uri="{FF2B5EF4-FFF2-40B4-BE49-F238E27FC236}">
                <a16:creationId xmlns:a16="http://schemas.microsoft.com/office/drawing/2014/main" id="{E6A64524-6DAC-4FA4-9738-232A118163BA}"/>
              </a:ext>
            </a:extLst>
          </p:cNvPr>
          <p:cNvSpPr>
            <a:spLocks noGrp="1"/>
          </p:cNvSpPr>
          <p:nvPr>
            <p:ph sz="half" idx="1"/>
          </p:nvPr>
        </p:nvSpPr>
        <p:spPr/>
        <p:txBody>
          <a:bodyPr>
            <a:normAutofit/>
          </a:bodyPr>
          <a:lstStyle/>
          <a:p>
            <a:pPr marL="0" indent="0" algn="ctr">
              <a:buNone/>
            </a:pPr>
            <a:r>
              <a:rPr lang="en-US" dirty="0"/>
              <a:t>Advantages</a:t>
            </a:r>
          </a:p>
          <a:p>
            <a:r>
              <a:rPr lang="en-US" sz="2000" dirty="0"/>
              <a:t>Ubuntu Linux Operating System</a:t>
            </a:r>
          </a:p>
          <a:p>
            <a:r>
              <a:rPr lang="en-US" sz="2000" dirty="0"/>
              <a:t>Open-source software and hardware support.</a:t>
            </a:r>
          </a:p>
          <a:p>
            <a:r>
              <a:rPr lang="en-US" sz="2000" dirty="0"/>
              <a:t>Industrial use and quality</a:t>
            </a:r>
          </a:p>
          <a:p>
            <a:r>
              <a:rPr lang="en-US" sz="2000" dirty="0"/>
              <a:t>Fast ARM core processors and GPU.</a:t>
            </a:r>
          </a:p>
          <a:p>
            <a:r>
              <a:rPr lang="en-US" sz="2000" dirty="0"/>
              <a:t>Uses same 40 pin connector as Raspberry Pi.</a:t>
            </a:r>
          </a:p>
          <a:p>
            <a:endParaRPr lang="en-US" dirty="0"/>
          </a:p>
          <a:p>
            <a:endParaRPr lang="en-US" dirty="0"/>
          </a:p>
        </p:txBody>
      </p:sp>
      <p:sp>
        <p:nvSpPr>
          <p:cNvPr id="4" name="Content Placeholder 3">
            <a:extLst>
              <a:ext uri="{FF2B5EF4-FFF2-40B4-BE49-F238E27FC236}">
                <a16:creationId xmlns:a16="http://schemas.microsoft.com/office/drawing/2014/main" id="{C00A40D7-A863-4A3B-9353-C8BA2F4CE0CD}"/>
              </a:ext>
            </a:extLst>
          </p:cNvPr>
          <p:cNvSpPr>
            <a:spLocks noGrp="1"/>
          </p:cNvSpPr>
          <p:nvPr>
            <p:ph sz="half" idx="2"/>
          </p:nvPr>
        </p:nvSpPr>
        <p:spPr/>
        <p:txBody>
          <a:bodyPr>
            <a:normAutofit/>
          </a:bodyPr>
          <a:lstStyle/>
          <a:p>
            <a:pPr marL="0" indent="0" algn="ctr">
              <a:buNone/>
            </a:pPr>
            <a:r>
              <a:rPr lang="en-US" dirty="0"/>
              <a:t>Disadvantages</a:t>
            </a:r>
          </a:p>
          <a:p>
            <a:r>
              <a:rPr lang="en-US" sz="1800" dirty="0"/>
              <a:t>Cost for higher end units &gt;$300.00</a:t>
            </a:r>
          </a:p>
          <a:p>
            <a:r>
              <a:rPr lang="en-US" sz="1800" dirty="0"/>
              <a:t>Need to add on hardware for Analog inputs.</a:t>
            </a:r>
          </a:p>
          <a:p>
            <a:r>
              <a:rPr lang="en-US" sz="1800" dirty="0"/>
              <a:t>Power hungry when compared to other micro controllers.</a:t>
            </a:r>
          </a:p>
          <a:p>
            <a:r>
              <a:rPr lang="en-US" sz="1800" dirty="0"/>
              <a:t>Operating system overhead.</a:t>
            </a:r>
          </a:p>
          <a:p>
            <a:r>
              <a:rPr lang="en-US" sz="1800" dirty="0"/>
              <a:t>40 pin connector rotated 180 degrees from Raspberry Pi.</a:t>
            </a:r>
          </a:p>
          <a:p>
            <a:endParaRPr lang="en-US" dirty="0"/>
          </a:p>
        </p:txBody>
      </p:sp>
    </p:spTree>
    <p:extLst>
      <p:ext uri="{BB962C8B-B14F-4D97-AF65-F5344CB8AC3E}">
        <p14:creationId xmlns:p14="http://schemas.microsoft.com/office/powerpoint/2010/main" val="361493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0359-9E1E-4833-9274-D9FF0141BD87}"/>
              </a:ext>
            </a:extLst>
          </p:cNvPr>
          <p:cNvSpPr>
            <a:spLocks noGrp="1"/>
          </p:cNvSpPr>
          <p:nvPr>
            <p:ph type="title"/>
          </p:nvPr>
        </p:nvSpPr>
        <p:spPr/>
        <p:txBody>
          <a:bodyPr/>
          <a:lstStyle/>
          <a:p>
            <a:pPr algn="ctr"/>
            <a:r>
              <a:rPr lang="en-US" dirty="0"/>
              <a:t>Time to talk about Raspberry Pi</a:t>
            </a:r>
            <a:r>
              <a:rPr lang="en-US" sz="2800" dirty="0"/>
              <a:t>e</a:t>
            </a:r>
            <a:endParaRPr lang="en-US" dirty="0"/>
          </a:p>
        </p:txBody>
      </p:sp>
      <p:pic>
        <p:nvPicPr>
          <p:cNvPr id="4" name="Content Placeholder 3">
            <a:extLst>
              <a:ext uri="{FF2B5EF4-FFF2-40B4-BE49-F238E27FC236}">
                <a16:creationId xmlns:a16="http://schemas.microsoft.com/office/drawing/2014/main" id="{993DF7CE-D01F-4E1C-83CD-D9C16DEB8170}"/>
              </a:ext>
            </a:extLst>
          </p:cNvPr>
          <p:cNvPicPr>
            <a:picLocks noGrp="1" noChangeAspect="1"/>
          </p:cNvPicPr>
          <p:nvPr>
            <p:ph idx="1"/>
          </p:nvPr>
        </p:nvPicPr>
        <p:blipFill>
          <a:blip r:embed="rId2"/>
          <a:stretch>
            <a:fillRect/>
          </a:stretch>
        </p:blipFill>
        <p:spPr>
          <a:xfrm>
            <a:off x="1575575" y="1600200"/>
            <a:ext cx="5992849" cy="4876800"/>
          </a:xfrm>
          <a:prstGeom prst="rect">
            <a:avLst/>
          </a:prstGeom>
        </p:spPr>
      </p:pic>
    </p:spTree>
    <p:extLst>
      <p:ext uri="{BB962C8B-B14F-4D97-AF65-F5344CB8AC3E}">
        <p14:creationId xmlns:p14="http://schemas.microsoft.com/office/powerpoint/2010/main" val="304912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4CA2C-F6F0-414B-8AAA-C065C1839901}"/>
              </a:ext>
            </a:extLst>
          </p:cNvPr>
          <p:cNvPicPr>
            <a:picLocks noChangeAspect="1"/>
          </p:cNvPicPr>
          <p:nvPr/>
        </p:nvPicPr>
        <p:blipFill>
          <a:blip r:embed="rId2"/>
          <a:stretch>
            <a:fillRect/>
          </a:stretch>
        </p:blipFill>
        <p:spPr>
          <a:xfrm>
            <a:off x="7315200" y="5666400"/>
            <a:ext cx="1828800" cy="1191600"/>
          </a:xfrm>
          <a:prstGeom prst="rect">
            <a:avLst/>
          </a:prstGeom>
        </p:spPr>
      </p:pic>
      <p:pic>
        <p:nvPicPr>
          <p:cNvPr id="7" name="Picture 6">
            <a:extLst>
              <a:ext uri="{FF2B5EF4-FFF2-40B4-BE49-F238E27FC236}">
                <a16:creationId xmlns:a16="http://schemas.microsoft.com/office/drawing/2014/main" id="{00D33D48-2D52-4E56-B1A2-4B2D5E367B45}"/>
              </a:ext>
            </a:extLst>
          </p:cNvPr>
          <p:cNvPicPr>
            <a:picLocks noChangeAspect="1"/>
          </p:cNvPicPr>
          <p:nvPr/>
        </p:nvPicPr>
        <p:blipFill>
          <a:blip r:embed="rId3"/>
          <a:stretch>
            <a:fillRect/>
          </a:stretch>
        </p:blipFill>
        <p:spPr>
          <a:xfrm rot="10800000">
            <a:off x="0" y="-20574"/>
            <a:ext cx="2514600" cy="1811364"/>
          </a:xfrm>
          <a:prstGeom prst="rect">
            <a:avLst/>
          </a:prstGeom>
        </p:spPr>
      </p:pic>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Raspberry Pi</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850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Massive open-source software and hardware support.</a:t>
            </a:r>
          </a:p>
          <a:p>
            <a:endParaRPr lang="en-US" sz="2400" dirty="0"/>
          </a:p>
          <a:p>
            <a:r>
              <a:rPr lang="en-US" sz="2400" dirty="0"/>
              <a:t>Very fast ARM core processor.</a:t>
            </a:r>
          </a:p>
          <a:p>
            <a:endParaRPr lang="en-US" sz="2400" dirty="0"/>
          </a:p>
          <a:p>
            <a:r>
              <a:rPr lang="en-US" sz="2400" dirty="0"/>
              <a:t>Easy to implement GUI’s for interactive programs.</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lstStyle/>
          <a:p>
            <a:pPr marL="0" indent="0" algn="ctr">
              <a:buNone/>
            </a:pPr>
            <a:r>
              <a:rPr lang="en-US" dirty="0"/>
              <a:t>Disadvantages</a:t>
            </a:r>
          </a:p>
          <a:p>
            <a:r>
              <a:rPr lang="en-US" sz="2000" dirty="0"/>
              <a:t>Need to add on hardware for Analog inputs.</a:t>
            </a:r>
          </a:p>
          <a:p>
            <a:r>
              <a:rPr lang="en-US" sz="2000" dirty="0"/>
              <a:t>Power hungry when compared to other micro controllers.</a:t>
            </a:r>
          </a:p>
          <a:p>
            <a:r>
              <a:rPr lang="en-US" sz="2000" dirty="0"/>
              <a:t>Operating system overhead.</a:t>
            </a:r>
          </a:p>
          <a:p>
            <a:r>
              <a:rPr lang="en-US" sz="2000" dirty="0"/>
              <a:t>Heat dissipation on newer versions</a:t>
            </a:r>
          </a:p>
        </p:txBody>
      </p:sp>
      <p:pic>
        <p:nvPicPr>
          <p:cNvPr id="5" name="Picture 4">
            <a:extLst>
              <a:ext uri="{FF2B5EF4-FFF2-40B4-BE49-F238E27FC236}">
                <a16:creationId xmlns:a16="http://schemas.microsoft.com/office/drawing/2014/main" id="{C5D4FC79-011A-4474-A02D-DBE008F6A0C1}"/>
              </a:ext>
            </a:extLst>
          </p:cNvPr>
          <p:cNvPicPr>
            <a:picLocks noChangeAspect="1"/>
          </p:cNvPicPr>
          <p:nvPr/>
        </p:nvPicPr>
        <p:blipFill>
          <a:blip r:embed="rId4"/>
          <a:stretch>
            <a:fillRect/>
          </a:stretch>
        </p:blipFill>
        <p:spPr>
          <a:xfrm>
            <a:off x="6629400" y="16329"/>
            <a:ext cx="2514600" cy="1141449"/>
          </a:xfrm>
          <a:prstGeom prst="rect">
            <a:avLst/>
          </a:prstGeom>
        </p:spPr>
      </p:pic>
      <p:pic>
        <p:nvPicPr>
          <p:cNvPr id="9" name="Picture 8">
            <a:extLst>
              <a:ext uri="{FF2B5EF4-FFF2-40B4-BE49-F238E27FC236}">
                <a16:creationId xmlns:a16="http://schemas.microsoft.com/office/drawing/2014/main" id="{2D9F70C2-0201-435F-9360-24FDBCE23B8C}"/>
              </a:ext>
            </a:extLst>
          </p:cNvPr>
          <p:cNvPicPr>
            <a:picLocks noChangeAspect="1"/>
          </p:cNvPicPr>
          <p:nvPr/>
        </p:nvPicPr>
        <p:blipFill>
          <a:blip r:embed="rId5"/>
          <a:stretch>
            <a:fillRect/>
          </a:stretch>
        </p:blipFill>
        <p:spPr>
          <a:xfrm>
            <a:off x="4076142" y="5410200"/>
            <a:ext cx="3162858" cy="1396929"/>
          </a:xfrm>
          <a:prstGeom prst="rect">
            <a:avLst/>
          </a:prstGeom>
        </p:spPr>
      </p:pic>
    </p:spTree>
    <p:extLst>
      <p:ext uri="{BB962C8B-B14F-4D97-AF65-F5344CB8AC3E}">
        <p14:creationId xmlns:p14="http://schemas.microsoft.com/office/powerpoint/2010/main" val="40521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pPr algn="ctr"/>
            <a:r>
              <a:rPr lang="en-US" sz="3100" dirty="0"/>
              <a:t>Difference between the Raspberry Pi Versions</a:t>
            </a:r>
            <a:r>
              <a:rPr lang="en-US" dirty="0"/>
              <a:t> </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107311909"/>
              </p:ext>
            </p:extLst>
          </p:nvPr>
        </p:nvGraphicFramePr>
        <p:xfrm>
          <a:off x="76200" y="914400"/>
          <a:ext cx="9067800" cy="5476816"/>
        </p:xfrm>
        <a:graphic>
          <a:graphicData uri="http://schemas.openxmlformats.org/drawingml/2006/table">
            <a:tbl>
              <a:tblPr firstRow="1" bandRow="1">
                <a:tableStyleId>{5C22544A-7EE6-4342-B048-85BDC9FD1C3A}</a:tableStyleId>
              </a:tblPr>
              <a:tblGrid>
                <a:gridCol w="1027683">
                  <a:extLst>
                    <a:ext uri="{9D8B030D-6E8A-4147-A177-3AD203B41FA5}">
                      <a16:colId xmlns:a16="http://schemas.microsoft.com/office/drawing/2014/main" val="20000"/>
                    </a:ext>
                  </a:extLst>
                </a:gridCol>
                <a:gridCol w="967232">
                  <a:extLst>
                    <a:ext uri="{9D8B030D-6E8A-4147-A177-3AD203B41FA5}">
                      <a16:colId xmlns:a16="http://schemas.microsoft.com/office/drawing/2014/main" val="20001"/>
                    </a:ext>
                  </a:extLst>
                </a:gridCol>
                <a:gridCol w="967232">
                  <a:extLst>
                    <a:ext uri="{9D8B030D-6E8A-4147-A177-3AD203B41FA5}">
                      <a16:colId xmlns:a16="http://schemas.microsoft.com/office/drawing/2014/main" val="20002"/>
                    </a:ext>
                  </a:extLst>
                </a:gridCol>
                <a:gridCol w="967232">
                  <a:extLst>
                    <a:ext uri="{9D8B030D-6E8A-4147-A177-3AD203B41FA5}">
                      <a16:colId xmlns:a16="http://schemas.microsoft.com/office/drawing/2014/main" val="20003"/>
                    </a:ext>
                  </a:extLst>
                </a:gridCol>
                <a:gridCol w="1027683">
                  <a:extLst>
                    <a:ext uri="{9D8B030D-6E8A-4147-A177-3AD203B41FA5}">
                      <a16:colId xmlns:a16="http://schemas.microsoft.com/office/drawing/2014/main" val="20004"/>
                    </a:ext>
                  </a:extLst>
                </a:gridCol>
                <a:gridCol w="1027683">
                  <a:extLst>
                    <a:ext uri="{9D8B030D-6E8A-4147-A177-3AD203B41FA5}">
                      <a16:colId xmlns:a16="http://schemas.microsoft.com/office/drawing/2014/main" val="20005"/>
                    </a:ext>
                  </a:extLst>
                </a:gridCol>
                <a:gridCol w="1027685">
                  <a:extLst>
                    <a:ext uri="{9D8B030D-6E8A-4147-A177-3AD203B41FA5}">
                      <a16:colId xmlns:a16="http://schemas.microsoft.com/office/drawing/2014/main" val="20006"/>
                    </a:ext>
                  </a:extLst>
                </a:gridCol>
                <a:gridCol w="1027685">
                  <a:extLst>
                    <a:ext uri="{9D8B030D-6E8A-4147-A177-3AD203B41FA5}">
                      <a16:colId xmlns:a16="http://schemas.microsoft.com/office/drawing/2014/main" val="2969163625"/>
                    </a:ext>
                  </a:extLst>
                </a:gridCol>
                <a:gridCol w="1027685">
                  <a:extLst>
                    <a:ext uri="{9D8B030D-6E8A-4147-A177-3AD203B41FA5}">
                      <a16:colId xmlns:a16="http://schemas.microsoft.com/office/drawing/2014/main" val="2040809267"/>
                    </a:ext>
                  </a:extLst>
                </a:gridCol>
              </a:tblGrid>
              <a:tr h="414308">
                <a:tc>
                  <a:txBody>
                    <a:bodyPr/>
                    <a:lstStyle/>
                    <a:p>
                      <a:r>
                        <a:rPr lang="en-US" dirty="0"/>
                        <a:t>Model</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Pi 2</a:t>
                      </a:r>
                    </a:p>
                  </a:txBody>
                  <a:tcPr/>
                </a:tc>
                <a:tc>
                  <a:txBody>
                    <a:bodyPr/>
                    <a:lstStyle/>
                    <a:p>
                      <a:pPr algn="ctr"/>
                      <a:r>
                        <a:rPr lang="en-US" dirty="0"/>
                        <a:t>Zero/W</a:t>
                      </a:r>
                    </a:p>
                  </a:txBody>
                  <a:tcPr/>
                </a:tc>
                <a:tc>
                  <a:txBody>
                    <a:bodyPr/>
                    <a:lstStyle/>
                    <a:p>
                      <a:pPr algn="ctr"/>
                      <a:r>
                        <a:rPr lang="en-US" dirty="0"/>
                        <a:t>Pi 3 A+</a:t>
                      </a:r>
                    </a:p>
                  </a:txBody>
                  <a:tcPr/>
                </a:tc>
                <a:tc>
                  <a:txBody>
                    <a:bodyPr/>
                    <a:lstStyle/>
                    <a:p>
                      <a:pPr algn="ctr"/>
                      <a:r>
                        <a:rPr lang="en-US" dirty="0"/>
                        <a:t>Pi 3+</a:t>
                      </a:r>
                    </a:p>
                  </a:txBody>
                  <a:tcPr/>
                </a:tc>
                <a:tc>
                  <a:txBody>
                    <a:bodyPr/>
                    <a:lstStyle/>
                    <a:p>
                      <a:pPr algn="ctr"/>
                      <a:r>
                        <a:rPr lang="en-US" dirty="0"/>
                        <a:t>Pi 4</a:t>
                      </a:r>
                    </a:p>
                  </a:txBody>
                  <a:tcPr/>
                </a:tc>
                <a:tc>
                  <a:txBody>
                    <a:bodyPr/>
                    <a:lstStyle/>
                    <a:p>
                      <a:pPr algn="ctr"/>
                      <a:r>
                        <a:rPr lang="en-US" dirty="0"/>
                        <a:t>Pi 400</a:t>
                      </a:r>
                    </a:p>
                  </a:txBody>
                  <a:tcPr/>
                </a:tc>
                <a:extLst>
                  <a:ext uri="{0D108BD9-81ED-4DB2-BD59-A6C34878D82A}">
                    <a16:rowId xmlns:a16="http://schemas.microsoft.com/office/drawing/2014/main" val="10000"/>
                  </a:ext>
                </a:extLst>
              </a:tr>
              <a:tr h="576292">
                <a:tc>
                  <a:txBody>
                    <a:bodyPr/>
                    <a:lstStyle/>
                    <a:p>
                      <a:pPr algn="ctr"/>
                      <a:r>
                        <a:rPr lang="en-US" sz="1400" dirty="0"/>
                        <a:t>CPU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Arm</a:t>
                      </a:r>
                      <a:r>
                        <a:rPr lang="en-US" sz="1400" baseline="0" dirty="0"/>
                        <a:t> 6 700MHz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7 900MHz</a:t>
                      </a:r>
                      <a:endParaRPr lang="en-US" sz="1400" dirty="0"/>
                    </a:p>
                  </a:txBody>
                  <a:tcPr/>
                </a:tc>
                <a:tc>
                  <a:txBody>
                    <a:bodyPr/>
                    <a:lstStyle/>
                    <a:p>
                      <a:r>
                        <a:rPr lang="en-US" sz="1400" dirty="0"/>
                        <a:t>Arm</a:t>
                      </a:r>
                      <a:r>
                        <a:rPr lang="en-US" sz="1400" baseline="0" dirty="0"/>
                        <a:t> 6 1000MHz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a:t>
                      </a:r>
                      <a:r>
                        <a:rPr lang="en-US" sz="1400" baseline="0" dirty="0"/>
                        <a:t> 53 1400MHz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1500MHz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4xArm 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1800MHz</a:t>
                      </a:r>
                    </a:p>
                  </a:txBody>
                  <a:tcPr/>
                </a:tc>
                <a:extLst>
                  <a:ext uri="{0D108BD9-81ED-4DB2-BD59-A6C34878D82A}">
                    <a16:rowId xmlns:a16="http://schemas.microsoft.com/office/drawing/2014/main" val="10001"/>
                  </a:ext>
                </a:extLst>
              </a:tr>
              <a:tr h="414308">
                <a:tc>
                  <a:txBody>
                    <a:bodyPr/>
                    <a:lstStyle/>
                    <a:p>
                      <a:pPr algn="ctr"/>
                      <a:r>
                        <a:rPr lang="en-US" sz="1400" dirty="0"/>
                        <a:t>RAM</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512MB</a:t>
                      </a:r>
                    </a:p>
                  </a:txBody>
                  <a:tcPr/>
                </a:tc>
                <a:tc>
                  <a:txBody>
                    <a:bodyPr/>
                    <a:lstStyle/>
                    <a:p>
                      <a:pPr algn="ctr"/>
                      <a:r>
                        <a:rPr lang="en-US" sz="1400" dirty="0"/>
                        <a:t>512MB</a:t>
                      </a:r>
                    </a:p>
                  </a:txBody>
                  <a:tcPr/>
                </a:tc>
                <a:tc>
                  <a:txBody>
                    <a:bodyPr/>
                    <a:lstStyle/>
                    <a:p>
                      <a:pPr algn="ctr"/>
                      <a:r>
                        <a:rPr lang="en-US" sz="1400" dirty="0"/>
                        <a:t>1GB</a:t>
                      </a:r>
                    </a:p>
                  </a:txBody>
                  <a:tcPr/>
                </a:tc>
                <a:tc>
                  <a:txBody>
                    <a:bodyPr/>
                    <a:lstStyle/>
                    <a:p>
                      <a:pPr algn="ctr"/>
                      <a:r>
                        <a:rPr lang="en-US" sz="1400" dirty="0"/>
                        <a:t>1GB/2GB/4GB/8GB</a:t>
                      </a:r>
                    </a:p>
                  </a:txBody>
                  <a:tcPr/>
                </a:tc>
                <a:tc>
                  <a:txBody>
                    <a:bodyPr/>
                    <a:lstStyle/>
                    <a:p>
                      <a:pPr algn="ctr"/>
                      <a:r>
                        <a:rPr lang="en-US" sz="1400" dirty="0"/>
                        <a:t>4GB</a:t>
                      </a:r>
                    </a:p>
                  </a:txBody>
                  <a:tcPr/>
                </a:tc>
                <a:extLst>
                  <a:ext uri="{0D108BD9-81ED-4DB2-BD59-A6C34878D82A}">
                    <a16:rowId xmlns:a16="http://schemas.microsoft.com/office/drawing/2014/main" val="10002"/>
                  </a:ext>
                </a:extLst>
              </a:tr>
              <a:tr h="414308">
                <a:tc>
                  <a:txBody>
                    <a:bodyPr/>
                    <a:lstStyle/>
                    <a:p>
                      <a:pPr algn="ctr"/>
                      <a:r>
                        <a:rPr lang="en-US" dirty="0"/>
                        <a:t>USB</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sz="1400" dirty="0"/>
                        <a:t>2-2.0      2-3.0</a:t>
                      </a:r>
                    </a:p>
                  </a:txBody>
                  <a:tcPr/>
                </a:tc>
                <a:tc>
                  <a:txBody>
                    <a:bodyPr/>
                    <a:lstStyle/>
                    <a:p>
                      <a:pPr algn="ctr"/>
                      <a:r>
                        <a:rPr lang="en-US" sz="1400" dirty="0"/>
                        <a:t>1-2.0      2-3.0</a:t>
                      </a:r>
                    </a:p>
                  </a:txBody>
                  <a:tcPr/>
                </a:tc>
                <a:extLst>
                  <a:ext uri="{0D108BD9-81ED-4DB2-BD59-A6C34878D82A}">
                    <a16:rowId xmlns:a16="http://schemas.microsoft.com/office/drawing/2014/main" val="10003"/>
                  </a:ext>
                </a:extLst>
              </a:tr>
              <a:tr h="414308">
                <a:tc>
                  <a:txBody>
                    <a:bodyPr/>
                    <a:lstStyle/>
                    <a:p>
                      <a:pPr algn="ctr"/>
                      <a:r>
                        <a:rPr lang="en-US" dirty="0"/>
                        <a:t>Network</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10/100</a:t>
                      </a:r>
                    </a:p>
                  </a:txBody>
                  <a:tcPr/>
                </a:tc>
                <a:tc>
                  <a:txBody>
                    <a:bodyPr/>
                    <a:lstStyle/>
                    <a:p>
                      <a:pPr algn="ctr"/>
                      <a:r>
                        <a:rPr lang="en-US" sz="1400" dirty="0"/>
                        <a:t>None/Wi-Fi</a:t>
                      </a:r>
                    </a:p>
                  </a:txBody>
                  <a:tcPr/>
                </a:tc>
                <a:tc>
                  <a:txBody>
                    <a:bodyPr/>
                    <a:lstStyle/>
                    <a:p>
                      <a:pPr algn="ctr"/>
                      <a:r>
                        <a:rPr lang="en-US" sz="1400" dirty="0"/>
                        <a:t>Wi-Fi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10/300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10/100/1G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Wi-Fi abg</a:t>
                      </a:r>
                    </a:p>
                  </a:txBody>
                  <a:tcPr/>
                </a:tc>
                <a:extLst>
                  <a:ext uri="{0D108BD9-81ED-4DB2-BD59-A6C34878D82A}">
                    <a16:rowId xmlns:a16="http://schemas.microsoft.com/office/drawing/2014/main" val="10004"/>
                  </a:ext>
                </a:extLst>
              </a:tr>
              <a:tr h="414308">
                <a:tc>
                  <a:txBody>
                    <a:bodyPr/>
                    <a:lstStyle/>
                    <a:p>
                      <a:pPr algn="ctr"/>
                      <a:r>
                        <a:rPr lang="en-US" dirty="0"/>
                        <a:t>Video</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100" dirty="0"/>
                        <a:t>HDMI/NTSC/PAL</a:t>
                      </a:r>
                    </a:p>
                  </a:txBody>
                  <a:tcPr/>
                </a:tc>
                <a:tc>
                  <a:txBody>
                    <a:bodyPr/>
                    <a:lstStyle/>
                    <a:p>
                      <a:r>
                        <a:rPr lang="en-US" sz="1400" dirty="0"/>
                        <a:t>HDMI</a:t>
                      </a:r>
                    </a:p>
                  </a:txBody>
                  <a:tcPr/>
                </a:tc>
                <a:tc>
                  <a:txBody>
                    <a:bodyPr/>
                    <a:lstStyle/>
                    <a:p>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HDMI/NTSC/PAL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2xHDMI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NTSC/PAL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2xHDMI</a:t>
                      </a:r>
                    </a:p>
                  </a:txBody>
                  <a:tcPr/>
                </a:tc>
                <a:extLst>
                  <a:ext uri="{0D108BD9-81ED-4DB2-BD59-A6C34878D82A}">
                    <a16:rowId xmlns:a16="http://schemas.microsoft.com/office/drawing/2014/main" val="10005"/>
                  </a:ext>
                </a:extLst>
              </a:tr>
              <a:tr h="414308">
                <a:tc>
                  <a:txBody>
                    <a:bodyPr/>
                    <a:lstStyle/>
                    <a:p>
                      <a:pPr algn="ctr"/>
                      <a:r>
                        <a:rPr lang="en-US" sz="1400" dirty="0"/>
                        <a:t>Hardware</a:t>
                      </a:r>
                      <a:r>
                        <a:rPr lang="en-US" sz="1400" baseline="0" dirty="0"/>
                        <a:t> IO</a:t>
                      </a:r>
                      <a:endParaRPr lang="en-US" sz="1400" dirty="0"/>
                    </a:p>
                  </a:txBody>
                  <a:tcPr/>
                </a:tc>
                <a:tc>
                  <a:txBody>
                    <a:bodyPr/>
                    <a:lstStyle/>
                    <a:p>
                      <a:pPr algn="ctr"/>
                      <a:r>
                        <a:rPr lang="en-US" dirty="0"/>
                        <a:t>17</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0006"/>
                  </a:ext>
                </a:extLst>
              </a:tr>
              <a:tr h="414308">
                <a:tc>
                  <a:txBody>
                    <a:bodyPr/>
                    <a:lstStyle/>
                    <a:p>
                      <a:pPr algn="ctr"/>
                      <a:r>
                        <a:rPr lang="en-US" sz="1400" dirty="0"/>
                        <a:t>+5V Supply</a:t>
                      </a:r>
                    </a:p>
                  </a:txBody>
                  <a:tcPr/>
                </a:tc>
                <a:tc>
                  <a:txBody>
                    <a:bodyPr/>
                    <a:lstStyle/>
                    <a:p>
                      <a:pPr algn="ctr"/>
                      <a:r>
                        <a:rPr lang="en-US" dirty="0"/>
                        <a:t>1A</a:t>
                      </a:r>
                    </a:p>
                  </a:txBody>
                  <a:tcPr/>
                </a:tc>
                <a:tc>
                  <a:txBody>
                    <a:bodyPr/>
                    <a:lstStyle/>
                    <a:p>
                      <a:pPr algn="ctr"/>
                      <a:r>
                        <a:rPr lang="en-US" dirty="0"/>
                        <a:t>1A</a:t>
                      </a:r>
                    </a:p>
                  </a:txBody>
                  <a:tcPr/>
                </a:tc>
                <a:tc>
                  <a:txBody>
                    <a:bodyPr/>
                    <a:lstStyle/>
                    <a:p>
                      <a:pPr algn="ctr"/>
                      <a:r>
                        <a:rPr lang="en-US" dirty="0"/>
                        <a:t>1.5A</a:t>
                      </a:r>
                    </a:p>
                  </a:txBody>
                  <a:tcPr/>
                </a:tc>
                <a:tc>
                  <a:txBody>
                    <a:bodyPr/>
                    <a:lstStyle/>
                    <a:p>
                      <a:pPr algn="ctr"/>
                      <a:r>
                        <a:rPr lang="en-US" dirty="0"/>
                        <a:t>500mA</a:t>
                      </a:r>
                    </a:p>
                  </a:txBody>
                  <a:tcPr/>
                </a:tc>
                <a:tc>
                  <a:txBody>
                    <a:bodyPr/>
                    <a:lstStyle/>
                    <a:p>
                      <a:pPr algn="ctr"/>
                      <a:r>
                        <a:rPr lang="en-US" dirty="0"/>
                        <a:t>1A</a:t>
                      </a:r>
                    </a:p>
                  </a:txBody>
                  <a:tcPr/>
                </a:tc>
                <a:tc>
                  <a:txBody>
                    <a:bodyPr/>
                    <a:lstStyle/>
                    <a:p>
                      <a:pPr algn="ctr"/>
                      <a:r>
                        <a:rPr lang="en-US" dirty="0"/>
                        <a:t>2.5A</a:t>
                      </a:r>
                    </a:p>
                  </a:txBody>
                  <a:tcPr/>
                </a:tc>
                <a:tc>
                  <a:txBody>
                    <a:bodyPr/>
                    <a:lstStyle/>
                    <a:p>
                      <a:pPr algn="ctr"/>
                      <a:r>
                        <a:rPr lang="en-US" dirty="0"/>
                        <a:t>3.0A</a:t>
                      </a:r>
                    </a:p>
                  </a:txBody>
                  <a:tcPr/>
                </a:tc>
                <a:tc>
                  <a:txBody>
                    <a:bodyPr/>
                    <a:lstStyle/>
                    <a:p>
                      <a:pPr algn="ctr"/>
                      <a:r>
                        <a:rPr lang="en-US" dirty="0"/>
                        <a:t>3.0A</a:t>
                      </a:r>
                    </a:p>
                  </a:txBody>
                  <a:tcPr/>
                </a:tc>
                <a:extLst>
                  <a:ext uri="{0D108BD9-81ED-4DB2-BD59-A6C34878D82A}">
                    <a16:rowId xmlns:a16="http://schemas.microsoft.com/office/drawing/2014/main" val="10007"/>
                  </a:ext>
                </a:extLst>
              </a:tr>
              <a:tr h="414308">
                <a:tc>
                  <a:txBody>
                    <a:bodyPr/>
                    <a:lstStyle/>
                    <a:p>
                      <a:pPr algn="ctr"/>
                      <a:r>
                        <a:rPr lang="en-US" sz="1400" dirty="0"/>
                        <a:t>Bluetooth</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Yes/W</a:t>
                      </a:r>
                    </a:p>
                  </a:txBody>
                  <a:tcPr/>
                </a:tc>
                <a:tc>
                  <a:txBody>
                    <a:bodyPr/>
                    <a:lstStyle/>
                    <a:p>
                      <a:pPr algn="ctr"/>
                      <a:r>
                        <a:rPr lang="en-US" dirty="0"/>
                        <a:t>Yes</a:t>
                      </a:r>
                    </a:p>
                  </a:txBody>
                  <a:tcPr/>
                </a:tc>
                <a:tc>
                  <a:txBody>
                    <a:bodyPr/>
                    <a:lstStyle/>
                    <a:p>
                      <a:pPr algn="ctr"/>
                      <a:r>
                        <a:rPr lang="en-US" b="0" u="none" dirty="0"/>
                        <a:t>Yes</a:t>
                      </a:r>
                    </a:p>
                  </a:txBody>
                  <a:tcPr/>
                </a:tc>
                <a:tc>
                  <a:txBody>
                    <a:bodyPr/>
                    <a:lstStyle/>
                    <a:p>
                      <a:pPr algn="ctr"/>
                      <a:r>
                        <a:rPr lang="en-US" b="0" u="none" dirty="0"/>
                        <a:t>Yes</a:t>
                      </a:r>
                    </a:p>
                  </a:txBody>
                  <a:tcPr/>
                </a:tc>
                <a:tc>
                  <a:txBody>
                    <a:bodyPr/>
                    <a:lstStyle/>
                    <a:p>
                      <a:pPr algn="ctr"/>
                      <a:r>
                        <a:rPr lang="en-US" b="0" u="none" dirty="0"/>
                        <a:t>Yes</a:t>
                      </a:r>
                    </a:p>
                  </a:txBody>
                  <a:tcPr/>
                </a:tc>
                <a:extLst>
                  <a:ext uri="{0D108BD9-81ED-4DB2-BD59-A6C34878D82A}">
                    <a16:rowId xmlns:a16="http://schemas.microsoft.com/office/drawing/2014/main" val="10008"/>
                  </a:ext>
                </a:extLst>
              </a:tr>
              <a:tr h="414308">
                <a:tc>
                  <a:txBody>
                    <a:bodyPr/>
                    <a:lstStyle/>
                    <a:p>
                      <a:pPr algn="ctr"/>
                      <a:r>
                        <a:rPr lang="en-US" dirty="0"/>
                        <a:t>SD Card</a:t>
                      </a:r>
                    </a:p>
                  </a:txBody>
                  <a:tcPr/>
                </a:tc>
                <a:tc>
                  <a:txBody>
                    <a:bodyPr/>
                    <a:lstStyle/>
                    <a:p>
                      <a:pPr algn="ctr"/>
                      <a:r>
                        <a:rPr lang="en-US" dirty="0"/>
                        <a:t>Mini</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algn="ct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a:t>
                      </a:r>
                    </a:p>
                    <a:p>
                      <a:pPr algn="ctr"/>
                      <a:endParaRPr lang="en-US" dirty="0"/>
                    </a:p>
                  </a:txBody>
                  <a:tcPr/>
                </a:tc>
                <a:extLst>
                  <a:ext uri="{0D108BD9-81ED-4DB2-BD59-A6C34878D82A}">
                    <a16:rowId xmlns:a16="http://schemas.microsoft.com/office/drawing/2014/main" val="10009"/>
                  </a:ext>
                </a:extLst>
              </a:tr>
              <a:tr h="414308">
                <a:tc>
                  <a:txBody>
                    <a:bodyPr/>
                    <a:lstStyle/>
                    <a:p>
                      <a:pPr algn="ctr"/>
                      <a:r>
                        <a:rPr lang="en-US" dirty="0"/>
                        <a:t>Cost</a:t>
                      </a:r>
                    </a:p>
                  </a:txBody>
                  <a:tcPr/>
                </a:tc>
                <a:tc>
                  <a:txBody>
                    <a:bodyPr/>
                    <a:lstStyle/>
                    <a:p>
                      <a:pPr algn="ctr"/>
                      <a:r>
                        <a:rPr lang="en-US" dirty="0"/>
                        <a:t>$30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dirty="0"/>
                        <a:t>$5/$10</a:t>
                      </a:r>
                    </a:p>
                  </a:txBody>
                  <a:tcPr/>
                </a:tc>
                <a:tc>
                  <a:txBody>
                    <a:bodyPr/>
                    <a:lstStyle/>
                    <a:p>
                      <a:pPr algn="ctr"/>
                      <a:r>
                        <a:rPr lang="en-US" dirty="0"/>
                        <a:t>$25</a:t>
                      </a:r>
                    </a:p>
                  </a:txBody>
                  <a:tcPr/>
                </a:tc>
                <a:tc>
                  <a:txBody>
                    <a:bodyPr/>
                    <a:lstStyle/>
                    <a:p>
                      <a:pPr algn="ctr"/>
                      <a:r>
                        <a:rPr lang="en-US" dirty="0"/>
                        <a:t>$35</a:t>
                      </a:r>
                    </a:p>
                  </a:txBody>
                  <a:tcPr/>
                </a:tc>
                <a:tc>
                  <a:txBody>
                    <a:bodyPr/>
                    <a:lstStyle/>
                    <a:p>
                      <a:pPr algn="ctr"/>
                      <a:r>
                        <a:rPr lang="en-US" sz="1200" dirty="0"/>
                        <a:t>$35/$45/$55</a:t>
                      </a:r>
                    </a:p>
                  </a:txBody>
                  <a:tcPr/>
                </a:tc>
                <a:tc>
                  <a:txBody>
                    <a:bodyPr/>
                    <a:lstStyle/>
                    <a:p>
                      <a:pPr algn="ctr"/>
                      <a:r>
                        <a:rPr lang="en-US" sz="1800" dirty="0"/>
                        <a:t>$70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0014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483F-ABAD-4A54-9903-892204B92F64}"/>
              </a:ext>
            </a:extLst>
          </p:cNvPr>
          <p:cNvSpPr>
            <a:spLocks noGrp="1"/>
          </p:cNvSpPr>
          <p:nvPr>
            <p:ph type="title"/>
          </p:nvPr>
        </p:nvSpPr>
        <p:spPr/>
        <p:txBody>
          <a:bodyPr/>
          <a:lstStyle/>
          <a:p>
            <a:r>
              <a:rPr lang="en-US" dirty="0"/>
              <a:t>CPU Speed Benchmarks</a:t>
            </a:r>
          </a:p>
        </p:txBody>
      </p:sp>
      <p:pic>
        <p:nvPicPr>
          <p:cNvPr id="4" name="Content Placeholder 3">
            <a:extLst>
              <a:ext uri="{FF2B5EF4-FFF2-40B4-BE49-F238E27FC236}">
                <a16:creationId xmlns:a16="http://schemas.microsoft.com/office/drawing/2014/main" id="{04E54C9A-8F7B-40DA-B8E8-8DECFC489D92}"/>
              </a:ext>
            </a:extLst>
          </p:cNvPr>
          <p:cNvPicPr>
            <a:picLocks noGrp="1" noChangeAspect="1"/>
          </p:cNvPicPr>
          <p:nvPr>
            <p:ph idx="1"/>
          </p:nvPr>
        </p:nvPicPr>
        <p:blipFill>
          <a:blip r:embed="rId2"/>
          <a:stretch>
            <a:fillRect/>
          </a:stretch>
        </p:blipFill>
        <p:spPr>
          <a:xfrm>
            <a:off x="979837" y="1600200"/>
            <a:ext cx="7184325" cy="4876800"/>
          </a:xfrm>
          <a:prstGeom prst="rect">
            <a:avLst/>
          </a:prstGeom>
        </p:spPr>
      </p:pic>
    </p:spTree>
    <p:extLst>
      <p:ext uri="{BB962C8B-B14F-4D97-AF65-F5344CB8AC3E}">
        <p14:creationId xmlns:p14="http://schemas.microsoft.com/office/powerpoint/2010/main" val="42609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105A0-4D60-4ABC-A8CA-28A45A63F90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28600" y="304800"/>
            <a:ext cx="4880359" cy="6438306"/>
          </a:xfrm>
        </p:spPr>
      </p:pic>
      <p:sp>
        <p:nvSpPr>
          <p:cNvPr id="6" name="TextBox 5">
            <a:extLst>
              <a:ext uri="{FF2B5EF4-FFF2-40B4-BE49-F238E27FC236}">
                <a16:creationId xmlns:a16="http://schemas.microsoft.com/office/drawing/2014/main" id="{B6DEE25E-CB01-4D5A-A1DC-65746EAAA498}"/>
              </a:ext>
            </a:extLst>
          </p:cNvPr>
          <p:cNvSpPr txBox="1"/>
          <p:nvPr/>
        </p:nvSpPr>
        <p:spPr>
          <a:xfrm>
            <a:off x="838200" y="951906"/>
            <a:ext cx="762000" cy="646331"/>
          </a:xfrm>
          <a:prstGeom prst="rect">
            <a:avLst/>
          </a:prstGeom>
          <a:noFill/>
        </p:spPr>
        <p:txBody>
          <a:bodyPr wrap="square" rtlCol="0">
            <a:spAutoFit/>
          </a:bodyPr>
          <a:lstStyle/>
          <a:p>
            <a:pPr algn="ctr"/>
            <a:r>
              <a:rPr lang="en-US" sz="3600" dirty="0">
                <a:solidFill>
                  <a:srgbClr val="FFFF00"/>
                </a:solidFill>
              </a:rPr>
              <a:t>A+</a:t>
            </a:r>
          </a:p>
        </p:txBody>
      </p:sp>
      <p:sp>
        <p:nvSpPr>
          <p:cNvPr id="7" name="TextBox 6">
            <a:extLst>
              <a:ext uri="{FF2B5EF4-FFF2-40B4-BE49-F238E27FC236}">
                <a16:creationId xmlns:a16="http://schemas.microsoft.com/office/drawing/2014/main" id="{BAAB7DC6-318F-430E-97AA-1F6C99B54379}"/>
              </a:ext>
            </a:extLst>
          </p:cNvPr>
          <p:cNvSpPr txBox="1"/>
          <p:nvPr/>
        </p:nvSpPr>
        <p:spPr>
          <a:xfrm>
            <a:off x="3352800" y="929383"/>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8" name="TextBox 7">
            <a:extLst>
              <a:ext uri="{FF2B5EF4-FFF2-40B4-BE49-F238E27FC236}">
                <a16:creationId xmlns:a16="http://schemas.microsoft.com/office/drawing/2014/main" id="{0D2C59CE-5677-4C22-8DE2-4B6CBDF03318}"/>
              </a:ext>
            </a:extLst>
          </p:cNvPr>
          <p:cNvSpPr txBox="1"/>
          <p:nvPr/>
        </p:nvSpPr>
        <p:spPr>
          <a:xfrm>
            <a:off x="650646" y="2423647"/>
            <a:ext cx="1219200" cy="523220"/>
          </a:xfrm>
          <a:prstGeom prst="rect">
            <a:avLst/>
          </a:prstGeom>
          <a:noFill/>
        </p:spPr>
        <p:txBody>
          <a:bodyPr wrap="square" rtlCol="0">
            <a:spAutoFit/>
          </a:bodyPr>
          <a:lstStyle/>
          <a:p>
            <a:pPr algn="ctr"/>
            <a:r>
              <a:rPr lang="en-US" sz="2800" dirty="0">
                <a:solidFill>
                  <a:srgbClr val="FFFF00"/>
                </a:solidFill>
              </a:rPr>
              <a:t>Zero</a:t>
            </a:r>
          </a:p>
        </p:txBody>
      </p:sp>
      <p:sp>
        <p:nvSpPr>
          <p:cNvPr id="10" name="TextBox 9">
            <a:extLst>
              <a:ext uri="{FF2B5EF4-FFF2-40B4-BE49-F238E27FC236}">
                <a16:creationId xmlns:a16="http://schemas.microsoft.com/office/drawing/2014/main" id="{FA1F9602-1F2F-4CE6-AB39-76F75AAF9615}"/>
              </a:ext>
            </a:extLst>
          </p:cNvPr>
          <p:cNvSpPr txBox="1"/>
          <p:nvPr/>
        </p:nvSpPr>
        <p:spPr>
          <a:xfrm>
            <a:off x="1066800" y="3847286"/>
            <a:ext cx="762000" cy="646331"/>
          </a:xfrm>
          <a:prstGeom prst="rect">
            <a:avLst/>
          </a:prstGeom>
          <a:noFill/>
        </p:spPr>
        <p:txBody>
          <a:bodyPr wrap="square" rtlCol="0">
            <a:spAutoFit/>
          </a:bodyPr>
          <a:lstStyle/>
          <a:p>
            <a:pPr algn="ctr"/>
            <a:r>
              <a:rPr lang="en-US" sz="3600" dirty="0">
                <a:solidFill>
                  <a:srgbClr val="FFFF00"/>
                </a:solidFill>
              </a:rPr>
              <a:t>B+</a:t>
            </a:r>
          </a:p>
        </p:txBody>
      </p:sp>
      <p:sp>
        <p:nvSpPr>
          <p:cNvPr id="11" name="TextBox 10">
            <a:extLst>
              <a:ext uri="{FF2B5EF4-FFF2-40B4-BE49-F238E27FC236}">
                <a16:creationId xmlns:a16="http://schemas.microsoft.com/office/drawing/2014/main" id="{77130721-C3A4-4112-A15A-E493AE05587A}"/>
              </a:ext>
            </a:extLst>
          </p:cNvPr>
          <p:cNvSpPr txBox="1"/>
          <p:nvPr/>
        </p:nvSpPr>
        <p:spPr>
          <a:xfrm>
            <a:off x="3352800" y="3798853"/>
            <a:ext cx="914400" cy="646331"/>
          </a:xfrm>
          <a:prstGeom prst="rect">
            <a:avLst/>
          </a:prstGeom>
          <a:noFill/>
        </p:spPr>
        <p:txBody>
          <a:bodyPr wrap="square" rtlCol="0">
            <a:spAutoFit/>
          </a:bodyPr>
          <a:lstStyle/>
          <a:p>
            <a:pPr algn="ctr"/>
            <a:r>
              <a:rPr lang="en-US" sz="3600" dirty="0">
                <a:solidFill>
                  <a:srgbClr val="FFFF00"/>
                </a:solidFill>
              </a:rPr>
              <a:t>Pi2</a:t>
            </a:r>
          </a:p>
        </p:txBody>
      </p:sp>
      <p:sp>
        <p:nvSpPr>
          <p:cNvPr id="12" name="TextBox 11">
            <a:extLst>
              <a:ext uri="{FF2B5EF4-FFF2-40B4-BE49-F238E27FC236}">
                <a16:creationId xmlns:a16="http://schemas.microsoft.com/office/drawing/2014/main" id="{19A75294-1D56-4235-93D2-0969F2B2FB20}"/>
              </a:ext>
            </a:extLst>
          </p:cNvPr>
          <p:cNvSpPr txBox="1"/>
          <p:nvPr/>
        </p:nvSpPr>
        <p:spPr>
          <a:xfrm>
            <a:off x="1037062" y="5548286"/>
            <a:ext cx="1020337" cy="646331"/>
          </a:xfrm>
          <a:prstGeom prst="rect">
            <a:avLst/>
          </a:prstGeom>
          <a:noFill/>
        </p:spPr>
        <p:txBody>
          <a:bodyPr wrap="square" rtlCol="0">
            <a:spAutoFit/>
          </a:bodyPr>
          <a:lstStyle/>
          <a:p>
            <a:pPr algn="ctr"/>
            <a:r>
              <a:rPr lang="en-US" sz="3600" dirty="0">
                <a:solidFill>
                  <a:srgbClr val="FFFF00"/>
                </a:solidFill>
              </a:rPr>
              <a:t>Pi3</a:t>
            </a:r>
          </a:p>
        </p:txBody>
      </p:sp>
      <p:sp>
        <p:nvSpPr>
          <p:cNvPr id="13" name="TextBox 12">
            <a:extLst>
              <a:ext uri="{FF2B5EF4-FFF2-40B4-BE49-F238E27FC236}">
                <a16:creationId xmlns:a16="http://schemas.microsoft.com/office/drawing/2014/main" id="{24435027-31A2-40A5-BA85-09C6B849A69D}"/>
              </a:ext>
            </a:extLst>
          </p:cNvPr>
          <p:cNvSpPr txBox="1"/>
          <p:nvPr/>
        </p:nvSpPr>
        <p:spPr>
          <a:xfrm>
            <a:off x="3352799" y="5563375"/>
            <a:ext cx="1143001" cy="646331"/>
          </a:xfrm>
          <a:prstGeom prst="rect">
            <a:avLst/>
          </a:prstGeom>
          <a:noFill/>
        </p:spPr>
        <p:txBody>
          <a:bodyPr wrap="square" rtlCol="0">
            <a:spAutoFit/>
          </a:bodyPr>
          <a:lstStyle/>
          <a:p>
            <a:pPr algn="ctr"/>
            <a:r>
              <a:rPr lang="en-US" sz="3600" dirty="0">
                <a:solidFill>
                  <a:srgbClr val="FFFF00"/>
                </a:solidFill>
              </a:rPr>
              <a:t>Pi3+</a:t>
            </a:r>
          </a:p>
        </p:txBody>
      </p:sp>
      <p:sp>
        <p:nvSpPr>
          <p:cNvPr id="14" name="TextBox 13">
            <a:extLst>
              <a:ext uri="{FF2B5EF4-FFF2-40B4-BE49-F238E27FC236}">
                <a16:creationId xmlns:a16="http://schemas.microsoft.com/office/drawing/2014/main" id="{FE3C7169-8796-4FE3-999B-2A69DBE4BAAB}"/>
              </a:ext>
            </a:extLst>
          </p:cNvPr>
          <p:cNvSpPr txBox="1"/>
          <p:nvPr/>
        </p:nvSpPr>
        <p:spPr>
          <a:xfrm>
            <a:off x="2903192" y="2419052"/>
            <a:ext cx="1440208" cy="523220"/>
          </a:xfrm>
          <a:prstGeom prst="rect">
            <a:avLst/>
          </a:prstGeom>
          <a:noFill/>
        </p:spPr>
        <p:txBody>
          <a:bodyPr wrap="square" rtlCol="0">
            <a:spAutoFit/>
          </a:bodyPr>
          <a:lstStyle/>
          <a:p>
            <a:pPr algn="ctr"/>
            <a:r>
              <a:rPr lang="en-US" sz="2800" dirty="0">
                <a:solidFill>
                  <a:srgbClr val="FFFF00"/>
                </a:solidFill>
              </a:rPr>
              <a:t>Zero W</a:t>
            </a:r>
          </a:p>
        </p:txBody>
      </p:sp>
      <p:pic>
        <p:nvPicPr>
          <p:cNvPr id="2" name="Picture 1">
            <a:extLst>
              <a:ext uri="{FF2B5EF4-FFF2-40B4-BE49-F238E27FC236}">
                <a16:creationId xmlns:a16="http://schemas.microsoft.com/office/drawing/2014/main" id="{B75AD951-6CF0-417A-A71D-6F80E111C726}"/>
              </a:ext>
            </a:extLst>
          </p:cNvPr>
          <p:cNvPicPr>
            <a:picLocks noChangeAspect="1"/>
          </p:cNvPicPr>
          <p:nvPr/>
        </p:nvPicPr>
        <p:blipFill>
          <a:blip r:embed="rId3"/>
          <a:stretch>
            <a:fillRect/>
          </a:stretch>
        </p:blipFill>
        <p:spPr>
          <a:xfrm>
            <a:off x="5217365" y="5144615"/>
            <a:ext cx="2453273" cy="1598491"/>
          </a:xfrm>
          <a:prstGeom prst="rect">
            <a:avLst/>
          </a:prstGeom>
        </p:spPr>
      </p:pic>
      <p:sp>
        <p:nvSpPr>
          <p:cNvPr id="15" name="TextBox 14">
            <a:extLst>
              <a:ext uri="{FF2B5EF4-FFF2-40B4-BE49-F238E27FC236}">
                <a16:creationId xmlns:a16="http://schemas.microsoft.com/office/drawing/2014/main" id="{11E0FF80-A2DB-48FB-8BAC-0B1A73903173}"/>
              </a:ext>
            </a:extLst>
          </p:cNvPr>
          <p:cNvSpPr txBox="1"/>
          <p:nvPr/>
        </p:nvSpPr>
        <p:spPr>
          <a:xfrm>
            <a:off x="5917421" y="5486400"/>
            <a:ext cx="1020337" cy="646331"/>
          </a:xfrm>
          <a:prstGeom prst="rect">
            <a:avLst/>
          </a:prstGeom>
          <a:noFill/>
        </p:spPr>
        <p:txBody>
          <a:bodyPr wrap="square" rtlCol="0">
            <a:spAutoFit/>
          </a:bodyPr>
          <a:lstStyle/>
          <a:p>
            <a:pPr algn="ctr"/>
            <a:r>
              <a:rPr lang="en-US" sz="3600" dirty="0">
                <a:solidFill>
                  <a:srgbClr val="FFFF00"/>
                </a:solidFill>
              </a:rPr>
              <a:t>Pi4</a:t>
            </a:r>
          </a:p>
        </p:txBody>
      </p:sp>
      <p:pic>
        <p:nvPicPr>
          <p:cNvPr id="4" name="Picture 3">
            <a:extLst>
              <a:ext uri="{FF2B5EF4-FFF2-40B4-BE49-F238E27FC236}">
                <a16:creationId xmlns:a16="http://schemas.microsoft.com/office/drawing/2014/main" id="{F70AE657-462D-41AF-AF77-EF06B4DDCB2F}"/>
              </a:ext>
            </a:extLst>
          </p:cNvPr>
          <p:cNvPicPr>
            <a:picLocks noChangeAspect="1"/>
          </p:cNvPicPr>
          <p:nvPr/>
        </p:nvPicPr>
        <p:blipFill>
          <a:blip r:embed="rId4"/>
          <a:stretch>
            <a:fillRect/>
          </a:stretch>
        </p:blipFill>
        <p:spPr>
          <a:xfrm>
            <a:off x="5108958" y="2781871"/>
            <a:ext cx="4035041" cy="2272112"/>
          </a:xfrm>
          <a:prstGeom prst="rect">
            <a:avLst/>
          </a:prstGeom>
        </p:spPr>
      </p:pic>
      <p:sp>
        <p:nvSpPr>
          <p:cNvPr id="16" name="TextBox 15">
            <a:extLst>
              <a:ext uri="{FF2B5EF4-FFF2-40B4-BE49-F238E27FC236}">
                <a16:creationId xmlns:a16="http://schemas.microsoft.com/office/drawing/2014/main" id="{18BC9BB4-033F-4FE4-A78A-50C383E79326}"/>
              </a:ext>
            </a:extLst>
          </p:cNvPr>
          <p:cNvSpPr txBox="1"/>
          <p:nvPr/>
        </p:nvSpPr>
        <p:spPr>
          <a:xfrm>
            <a:off x="6371063" y="3801963"/>
            <a:ext cx="1553737" cy="646331"/>
          </a:xfrm>
          <a:prstGeom prst="rect">
            <a:avLst/>
          </a:prstGeom>
          <a:noFill/>
        </p:spPr>
        <p:txBody>
          <a:bodyPr wrap="square" rtlCol="0">
            <a:spAutoFit/>
          </a:bodyPr>
          <a:lstStyle/>
          <a:p>
            <a:pPr algn="ctr"/>
            <a:r>
              <a:rPr lang="en-US" sz="3600" dirty="0">
                <a:solidFill>
                  <a:srgbClr val="FFFF00"/>
                </a:solidFill>
              </a:rPr>
              <a:t>Pi 400</a:t>
            </a:r>
          </a:p>
        </p:txBody>
      </p:sp>
      <p:sp>
        <p:nvSpPr>
          <p:cNvPr id="9" name="TextBox 8">
            <a:extLst>
              <a:ext uri="{FF2B5EF4-FFF2-40B4-BE49-F238E27FC236}">
                <a16:creationId xmlns:a16="http://schemas.microsoft.com/office/drawing/2014/main" id="{E65650D2-FA23-40BA-9C74-A391E0E1C319}"/>
              </a:ext>
            </a:extLst>
          </p:cNvPr>
          <p:cNvSpPr txBox="1"/>
          <p:nvPr/>
        </p:nvSpPr>
        <p:spPr>
          <a:xfrm>
            <a:off x="5217365" y="533400"/>
            <a:ext cx="3698035" cy="461665"/>
          </a:xfrm>
          <a:prstGeom prst="rect">
            <a:avLst/>
          </a:prstGeom>
          <a:noFill/>
        </p:spPr>
        <p:txBody>
          <a:bodyPr wrap="square" rtlCol="0">
            <a:spAutoFit/>
          </a:bodyPr>
          <a:lstStyle/>
          <a:p>
            <a:r>
              <a:rPr lang="en-US" sz="2400" dirty="0"/>
              <a:t>Which Pi Do you have?</a:t>
            </a:r>
          </a:p>
        </p:txBody>
      </p:sp>
    </p:spTree>
    <p:extLst>
      <p:ext uri="{BB962C8B-B14F-4D97-AF65-F5344CB8AC3E}">
        <p14:creationId xmlns:p14="http://schemas.microsoft.com/office/powerpoint/2010/main" val="311417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 y="152400"/>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 Box 3"/>
          <p:cNvSpPr txBox="1">
            <a:spLocks noChangeArrowheads="1"/>
          </p:cNvSpPr>
          <p:nvPr/>
        </p:nvSpPr>
        <p:spPr bwMode="auto">
          <a:xfrm>
            <a:off x="66568" y="182891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alibri" pitchFamily="34" charset="0"/>
                <a:cs typeface="Arial" pitchFamily="34" charset="0"/>
              </a:rPr>
              <a:t>TM Raspberry Pi Foundation  www.raspberrypi.org</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p:txBody>
      </p:sp>
      <p:sp>
        <p:nvSpPr>
          <p:cNvPr id="10" name="Title 9">
            <a:extLst>
              <a:ext uri="{FF2B5EF4-FFF2-40B4-BE49-F238E27FC236}">
                <a16:creationId xmlns:a16="http://schemas.microsoft.com/office/drawing/2014/main" id="{82C3FAB6-7398-41EE-B044-DEF45D3E900C}"/>
              </a:ext>
            </a:extLst>
          </p:cNvPr>
          <p:cNvSpPr>
            <a:spLocks noGrp="1"/>
          </p:cNvSpPr>
          <p:nvPr>
            <p:ph type="title"/>
          </p:nvPr>
        </p:nvSpPr>
        <p:spPr>
          <a:xfrm>
            <a:off x="1666480" y="533400"/>
            <a:ext cx="7020320" cy="990600"/>
          </a:xfrm>
        </p:spPr>
        <p:txBody>
          <a:bodyPr/>
          <a:lstStyle/>
          <a:p>
            <a:r>
              <a:rPr lang="en-US" dirty="0"/>
              <a:t>Some Raspberry Pi Resources</a:t>
            </a:r>
          </a:p>
        </p:txBody>
      </p:sp>
      <p:sp>
        <p:nvSpPr>
          <p:cNvPr id="3" name="Content Placeholder 2">
            <a:extLst>
              <a:ext uri="{FF2B5EF4-FFF2-40B4-BE49-F238E27FC236}">
                <a16:creationId xmlns:a16="http://schemas.microsoft.com/office/drawing/2014/main" id="{5C410DE9-8055-467F-B530-703DA4351957}"/>
              </a:ext>
            </a:extLst>
          </p:cNvPr>
          <p:cNvSpPr>
            <a:spLocks noGrp="1"/>
          </p:cNvSpPr>
          <p:nvPr>
            <p:ph idx="1"/>
          </p:nvPr>
        </p:nvSpPr>
        <p:spPr>
          <a:xfrm>
            <a:off x="457200" y="2021645"/>
            <a:ext cx="8610600" cy="4876800"/>
          </a:xfrm>
        </p:spPr>
        <p:txBody>
          <a:bodyPr>
            <a:normAutofit/>
          </a:bodyPr>
          <a:lstStyle/>
          <a:p>
            <a:pPr marL="0" lvl="0" indent="0" fontAlgn="base">
              <a:spcBef>
                <a:spcPct val="0"/>
              </a:spcBef>
              <a:spcAft>
                <a:spcPct val="0"/>
              </a:spcAft>
              <a:buClrTx/>
              <a:buSzTx/>
              <a:buNone/>
            </a:pPr>
            <a:r>
              <a:rPr lang="en-US" altLang="en-US" dirty="0">
                <a:solidFill>
                  <a:srgbClr val="000000"/>
                </a:solidFill>
                <a:latin typeface="Calibri" pitchFamily="34" charset="0"/>
                <a:cs typeface="Arial" pitchFamily="34" charset="0"/>
              </a:rPr>
              <a:t>Good Links and web sites:  </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3"/>
              </a:rPr>
              <a:t>www.raspberrypi.org</a:t>
            </a:r>
            <a:r>
              <a:rPr lang="en-US" altLang="en-US" sz="1800" dirty="0">
                <a:solidFill>
                  <a:srgbClr val="000000"/>
                </a:solidFill>
                <a:latin typeface="Calibri" pitchFamily="34" charset="0"/>
                <a:cs typeface="Arial" pitchFamily="34" charset="0"/>
              </a:rPr>
              <a:t> —The Foundation’s Website</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4"/>
              </a:rPr>
              <a:t>www.raspberrypi.org/downloads</a:t>
            </a:r>
            <a:r>
              <a:rPr lang="en-US" altLang="en-US" sz="1800" dirty="0">
                <a:solidFill>
                  <a:srgbClr val="000000"/>
                </a:solidFill>
                <a:latin typeface="Calibri" pitchFamily="34" charset="0"/>
                <a:cs typeface="Arial" pitchFamily="34" charset="0"/>
              </a:rPr>
              <a:t> — Various Raspberry Pi Operating Systems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5"/>
              </a:rPr>
              <a:t>www.tomshardware.com</a:t>
            </a:r>
            <a:r>
              <a:rPr lang="en-US" altLang="en-US" sz="1800" dirty="0">
                <a:solidFill>
                  <a:srgbClr val="000000"/>
                </a:solidFill>
                <a:latin typeface="Calibri" pitchFamily="34" charset="0"/>
                <a:cs typeface="Arial" pitchFamily="34" charset="0"/>
              </a:rPr>
              <a:t> – Good Linux and Pi tutorials and reviews.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6"/>
              </a:rPr>
              <a:t>www.adafruit.com</a:t>
            </a:r>
            <a:r>
              <a:rPr lang="en-US" altLang="en-US" sz="1800" dirty="0">
                <a:solidFill>
                  <a:srgbClr val="000000"/>
                </a:solidFill>
                <a:latin typeface="Calibri" pitchFamily="34" charset="0"/>
                <a:cs typeface="Arial" pitchFamily="34" charset="0"/>
              </a:rPr>
              <a:t> — Adafruit very good site for parts and tutorials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7"/>
              </a:rPr>
              <a:t>learn.adafruit.com/category/raspberry-pi</a:t>
            </a:r>
            <a:r>
              <a:rPr lang="en-US" altLang="en-US" sz="1800" dirty="0">
                <a:solidFill>
                  <a:srgbClr val="000000"/>
                </a:solidFill>
                <a:latin typeface="Calibri" pitchFamily="34" charset="0"/>
                <a:cs typeface="Arial" pitchFamily="34" charset="0"/>
              </a:rPr>
              <a:t> —Many projects and how to’s at Adafruit</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8"/>
              </a:rPr>
              <a:t>www.sparkfun.com</a:t>
            </a:r>
            <a:r>
              <a:rPr lang="en-US" altLang="en-US" sz="1800" dirty="0">
                <a:solidFill>
                  <a:srgbClr val="000000"/>
                </a:solidFill>
                <a:latin typeface="Calibri" pitchFamily="34" charset="0"/>
                <a:cs typeface="Arial" pitchFamily="34" charset="0"/>
              </a:rPr>
              <a:t> —Raspberry Pi parts and many other Hobby parts. (Colorado Co.)</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9"/>
              </a:rPr>
              <a:t>www.newark.com</a:t>
            </a:r>
            <a:r>
              <a:rPr lang="en-US" altLang="en-US" sz="1800" dirty="0">
                <a:solidFill>
                  <a:srgbClr val="000000"/>
                </a:solidFill>
                <a:latin typeface="Calibri" pitchFamily="34" charset="0"/>
                <a:cs typeface="Arial" pitchFamily="34" charset="0"/>
              </a:rPr>
              <a:t>  —Low priced Raspberry Pi Parts</a:t>
            </a:r>
          </a:p>
          <a:p>
            <a:pPr fontAlgn="base">
              <a:spcBef>
                <a:spcPct val="0"/>
              </a:spcBef>
              <a:spcAft>
                <a:spcPct val="0"/>
              </a:spcAft>
              <a:buClrTx/>
              <a:buSzTx/>
            </a:pPr>
            <a:r>
              <a:rPr lang="en-US" altLang="en-US" sz="1800" dirty="0">
                <a:solidFill>
                  <a:srgbClr val="000000"/>
                </a:solidFill>
                <a:latin typeface="Calibri" pitchFamily="34" charset="0"/>
                <a:cs typeface="Arial" pitchFamily="34" charset="0"/>
                <a:hlinkClick r:id="rId10"/>
              </a:rPr>
              <a:t>www.microcenter.com</a:t>
            </a:r>
            <a:r>
              <a:rPr lang="en-US" altLang="en-US" sz="1800" dirty="0">
                <a:solidFill>
                  <a:srgbClr val="000000"/>
                </a:solidFill>
                <a:latin typeface="Calibri" pitchFamily="34" charset="0"/>
                <a:cs typeface="Arial" pitchFamily="34" charset="0"/>
              </a:rPr>
              <a:t> —Online and In Store Raspberry Pi</a:t>
            </a:r>
          </a:p>
          <a:p>
            <a:pPr fontAlgn="base">
              <a:spcBef>
                <a:spcPct val="0"/>
              </a:spcBef>
              <a:spcAft>
                <a:spcPct val="0"/>
              </a:spcAft>
              <a:buClrTx/>
              <a:buSzTx/>
            </a:pPr>
            <a:r>
              <a:rPr lang="en-US" sz="1800" dirty="0">
                <a:latin typeface="Calibri" panose="020F0502020204030204" pitchFamily="34" charset="0"/>
                <a:hlinkClick r:id="rId11"/>
              </a:rPr>
              <a:t>www.instructables.com/howto/Raspberry+Pi/</a:t>
            </a:r>
            <a:r>
              <a:rPr lang="en-US" sz="1800" dirty="0">
                <a:latin typeface="Calibri" panose="020F0502020204030204" pitchFamily="34" charset="0"/>
              </a:rPr>
              <a:t>   Lots of good Pi Tutorials</a:t>
            </a:r>
          </a:p>
          <a:p>
            <a:pPr fontAlgn="base">
              <a:spcBef>
                <a:spcPct val="0"/>
              </a:spcBef>
              <a:spcAft>
                <a:spcPct val="0"/>
              </a:spcAft>
              <a:buClrTx/>
              <a:buSzTx/>
            </a:pPr>
            <a:r>
              <a:rPr lang="en-US" sz="1800" dirty="0">
                <a:latin typeface="Calibri" panose="020F0502020204030204" pitchFamily="34" charset="0"/>
                <a:hlinkClick r:id="rId12"/>
              </a:rPr>
              <a:t>https://github.com/Chuckduey/CSU_Pi_Class.git</a:t>
            </a:r>
            <a:r>
              <a:rPr lang="en-US" sz="1800" dirty="0">
                <a:latin typeface="Calibri" panose="020F0502020204030204" pitchFamily="34" charset="0"/>
              </a:rPr>
              <a:t> GitHub page with the code from this class.</a:t>
            </a:r>
          </a:p>
          <a:p>
            <a:pPr fontAlgn="base">
              <a:spcBef>
                <a:spcPct val="0"/>
              </a:spcBef>
              <a:spcAft>
                <a:spcPct val="0"/>
              </a:spcAft>
              <a:buClrTx/>
              <a:buSzTx/>
            </a:pPr>
            <a:r>
              <a:rPr lang="en-US" sz="1800" dirty="0">
                <a:latin typeface="Calibri" panose="020F0502020204030204" pitchFamily="34" charset="0"/>
              </a:rPr>
              <a:t>My email </a:t>
            </a:r>
            <a:r>
              <a:rPr lang="en-US" sz="1800" dirty="0">
                <a:latin typeface="Calibri" panose="020F0502020204030204" pitchFamily="34" charset="0"/>
                <a:hlinkClick r:id="rId13"/>
              </a:rPr>
              <a:t>cduey@msn.com</a:t>
            </a:r>
            <a:r>
              <a:rPr lang="en-US" sz="1800" dirty="0">
                <a:latin typeface="Calibri" panose="020F0502020204030204" pitchFamily="34" charset="0"/>
              </a:rPr>
              <a:t> </a:t>
            </a:r>
          </a:p>
        </p:txBody>
      </p:sp>
    </p:spTree>
    <p:extLst>
      <p:ext uri="{BB962C8B-B14F-4D97-AF65-F5344CB8AC3E}">
        <p14:creationId xmlns:p14="http://schemas.microsoft.com/office/powerpoint/2010/main" val="268726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Raspberry Pi Tips</a:t>
            </a:r>
          </a:p>
        </p:txBody>
      </p:sp>
      <p:sp>
        <p:nvSpPr>
          <p:cNvPr id="3" name="Content Placeholder 2"/>
          <p:cNvSpPr>
            <a:spLocks noGrp="1"/>
          </p:cNvSpPr>
          <p:nvPr>
            <p:ph idx="1"/>
          </p:nvPr>
        </p:nvSpPr>
        <p:spPr>
          <a:xfrm>
            <a:off x="457200" y="1600200"/>
            <a:ext cx="8229600" cy="5105400"/>
          </a:xfrm>
        </p:spPr>
        <p:txBody>
          <a:bodyPr>
            <a:normAutofit fontScale="70000" lnSpcReduction="20000"/>
          </a:bodyPr>
          <a:lstStyle/>
          <a:p>
            <a:r>
              <a:rPr lang="en-US" b="1" dirty="0"/>
              <a:t>Do Not add or remove hardware while running. </a:t>
            </a:r>
            <a:r>
              <a:rPr lang="en-US" dirty="0"/>
              <a:t>Including USB devices. Plugging in heavy load on the USB at the last minute can kill the SD card.</a:t>
            </a:r>
          </a:p>
          <a:p>
            <a:endParaRPr lang="en-US" dirty="0"/>
          </a:p>
          <a:p>
            <a:r>
              <a:rPr lang="en-US" dirty="0"/>
              <a:t>Power down the Raspberry Pi using a software command  before removing power.  SD corruption is very common on uncontrolled power downs.</a:t>
            </a:r>
          </a:p>
          <a:p>
            <a:endParaRPr lang="en-US" dirty="0"/>
          </a:p>
          <a:p>
            <a:r>
              <a:rPr lang="en-US" dirty="0"/>
              <a:t>SD cards are fragile and wear out.  Keep a backup copy of your code. It is best to store it on a network drive.</a:t>
            </a:r>
          </a:p>
          <a:p>
            <a:endParaRPr lang="en-US" dirty="0"/>
          </a:p>
          <a:p>
            <a:r>
              <a:rPr lang="en-US" dirty="0"/>
              <a:t>SD cards come in various speeds and sizes.  Class 10 is the fastest.  For the Raspberry Pi 32GB is the maximum sized. (SD limitation)</a:t>
            </a:r>
          </a:p>
          <a:p>
            <a:endParaRPr lang="en-US" dirty="0"/>
          </a:p>
          <a:p>
            <a:r>
              <a:rPr lang="en-US" dirty="0"/>
              <a:t>The Raspberry Pi I/O ports are 3.3V.  A 5V signal will render the port, and possibly the whole Pi useless.</a:t>
            </a:r>
          </a:p>
          <a:p>
            <a:endParaRPr lang="en-US" dirty="0"/>
          </a:p>
          <a:p>
            <a:r>
              <a:rPr lang="en-US" dirty="0"/>
              <a:t>The Micro SD cards are very easy to pop out accidentally. If it does while it is running, resist the temptation to plug it right back in.  Power down first!!!</a:t>
            </a:r>
          </a:p>
        </p:txBody>
      </p:sp>
    </p:spTree>
    <p:extLst>
      <p:ext uri="{BB962C8B-B14F-4D97-AF65-F5344CB8AC3E}">
        <p14:creationId xmlns:p14="http://schemas.microsoft.com/office/powerpoint/2010/main" val="133853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C9A-BDE2-4F90-A99C-C0BEEE943F4E}"/>
              </a:ext>
            </a:extLst>
          </p:cNvPr>
          <p:cNvSpPr>
            <a:spLocks noGrp="1"/>
          </p:cNvSpPr>
          <p:nvPr>
            <p:ph type="title"/>
          </p:nvPr>
        </p:nvSpPr>
        <p:spPr>
          <a:xfrm>
            <a:off x="457200" y="150926"/>
            <a:ext cx="8229600" cy="990600"/>
          </a:xfrm>
        </p:spPr>
        <p:txBody>
          <a:bodyPr/>
          <a:lstStyle/>
          <a:p>
            <a:r>
              <a:rPr lang="en-US" dirty="0"/>
              <a:t>Raspberry Pi Raspbian Versions</a:t>
            </a:r>
          </a:p>
        </p:txBody>
      </p:sp>
      <p:graphicFrame>
        <p:nvGraphicFramePr>
          <p:cNvPr id="4" name="Content Placeholder 3">
            <a:extLst>
              <a:ext uri="{FF2B5EF4-FFF2-40B4-BE49-F238E27FC236}">
                <a16:creationId xmlns:a16="http://schemas.microsoft.com/office/drawing/2014/main" id="{45C82C9C-7974-4910-B0A9-7DEF613ECA7F}"/>
              </a:ext>
            </a:extLst>
          </p:cNvPr>
          <p:cNvGraphicFramePr>
            <a:graphicFrameLocks noGrp="1"/>
          </p:cNvGraphicFramePr>
          <p:nvPr>
            <p:ph idx="1"/>
            <p:extLst>
              <p:ext uri="{D42A27DB-BD31-4B8C-83A1-F6EECF244321}">
                <p14:modId xmlns:p14="http://schemas.microsoft.com/office/powerpoint/2010/main" val="208014891"/>
              </p:ext>
            </p:extLst>
          </p:nvPr>
        </p:nvGraphicFramePr>
        <p:xfrm>
          <a:off x="-740" y="1128854"/>
          <a:ext cx="9067794" cy="4057650"/>
        </p:xfrm>
        <a:graphic>
          <a:graphicData uri="http://schemas.openxmlformats.org/drawingml/2006/table">
            <a:tbl>
              <a:tblPr/>
              <a:tblGrid>
                <a:gridCol w="701118">
                  <a:extLst>
                    <a:ext uri="{9D8B030D-6E8A-4147-A177-3AD203B41FA5}">
                      <a16:colId xmlns:a16="http://schemas.microsoft.com/office/drawing/2014/main" val="69984889"/>
                    </a:ext>
                  </a:extLst>
                </a:gridCol>
                <a:gridCol w="701118">
                  <a:extLst>
                    <a:ext uri="{9D8B030D-6E8A-4147-A177-3AD203B41FA5}">
                      <a16:colId xmlns:a16="http://schemas.microsoft.com/office/drawing/2014/main" val="3938460117"/>
                    </a:ext>
                  </a:extLst>
                </a:gridCol>
                <a:gridCol w="701118">
                  <a:extLst>
                    <a:ext uri="{9D8B030D-6E8A-4147-A177-3AD203B41FA5}">
                      <a16:colId xmlns:a16="http://schemas.microsoft.com/office/drawing/2014/main" val="1553814529"/>
                    </a:ext>
                  </a:extLst>
                </a:gridCol>
                <a:gridCol w="631004">
                  <a:extLst>
                    <a:ext uri="{9D8B030D-6E8A-4147-A177-3AD203B41FA5}">
                      <a16:colId xmlns:a16="http://schemas.microsoft.com/office/drawing/2014/main" val="1200753772"/>
                    </a:ext>
                  </a:extLst>
                </a:gridCol>
                <a:gridCol w="607637">
                  <a:extLst>
                    <a:ext uri="{9D8B030D-6E8A-4147-A177-3AD203B41FA5}">
                      <a16:colId xmlns:a16="http://schemas.microsoft.com/office/drawing/2014/main" val="2623340296"/>
                    </a:ext>
                  </a:extLst>
                </a:gridCol>
                <a:gridCol w="607637">
                  <a:extLst>
                    <a:ext uri="{9D8B030D-6E8A-4147-A177-3AD203B41FA5}">
                      <a16:colId xmlns:a16="http://schemas.microsoft.com/office/drawing/2014/main" val="707751869"/>
                    </a:ext>
                  </a:extLst>
                </a:gridCol>
                <a:gridCol w="911454">
                  <a:extLst>
                    <a:ext uri="{9D8B030D-6E8A-4147-A177-3AD203B41FA5}">
                      <a16:colId xmlns:a16="http://schemas.microsoft.com/office/drawing/2014/main" val="4269294397"/>
                    </a:ext>
                  </a:extLst>
                </a:gridCol>
                <a:gridCol w="701118">
                  <a:extLst>
                    <a:ext uri="{9D8B030D-6E8A-4147-A177-3AD203B41FA5}">
                      <a16:colId xmlns:a16="http://schemas.microsoft.com/office/drawing/2014/main" val="2109746"/>
                    </a:ext>
                  </a:extLst>
                </a:gridCol>
                <a:gridCol w="701118">
                  <a:extLst>
                    <a:ext uri="{9D8B030D-6E8A-4147-A177-3AD203B41FA5}">
                      <a16:colId xmlns:a16="http://schemas.microsoft.com/office/drawing/2014/main" val="174963921"/>
                    </a:ext>
                  </a:extLst>
                </a:gridCol>
                <a:gridCol w="701118">
                  <a:extLst>
                    <a:ext uri="{9D8B030D-6E8A-4147-A177-3AD203B41FA5}">
                      <a16:colId xmlns:a16="http://schemas.microsoft.com/office/drawing/2014/main" val="3492341782"/>
                    </a:ext>
                  </a:extLst>
                </a:gridCol>
                <a:gridCol w="701118">
                  <a:extLst>
                    <a:ext uri="{9D8B030D-6E8A-4147-A177-3AD203B41FA5}">
                      <a16:colId xmlns:a16="http://schemas.microsoft.com/office/drawing/2014/main" val="63416326"/>
                    </a:ext>
                  </a:extLst>
                </a:gridCol>
                <a:gridCol w="701118">
                  <a:extLst>
                    <a:ext uri="{9D8B030D-6E8A-4147-A177-3AD203B41FA5}">
                      <a16:colId xmlns:a16="http://schemas.microsoft.com/office/drawing/2014/main" val="2599179384"/>
                    </a:ext>
                  </a:extLst>
                </a:gridCol>
                <a:gridCol w="701118">
                  <a:extLst>
                    <a:ext uri="{9D8B030D-6E8A-4147-A177-3AD203B41FA5}">
                      <a16:colId xmlns:a16="http://schemas.microsoft.com/office/drawing/2014/main" val="2522535485"/>
                    </a:ext>
                  </a:extLst>
                </a:gridCol>
              </a:tblGrid>
              <a:tr h="1085850">
                <a:tc>
                  <a:txBody>
                    <a:bodyPr/>
                    <a:lstStyle/>
                    <a:p>
                      <a:pPr algn="ctr"/>
                      <a:r>
                        <a:rPr lang="en-US" sz="1100" dirty="0">
                          <a:effectLst/>
                        </a:rPr>
                        <a:t>Initial Release Date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Current Release Name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Debian Version</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Linux Kernel</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GCC</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apt</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dirty="0">
                          <a:effectLst/>
                        </a:rPr>
                        <a:t>X Server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Raspberry Pi 400</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56792661"/>
                  </a:ext>
                </a:extLst>
              </a:tr>
              <a:tr h="742950">
                <a:tc>
                  <a:txBody>
                    <a:bodyPr/>
                    <a:lstStyle/>
                    <a:p>
                      <a:r>
                        <a:rPr lang="en-US" sz="900" dirty="0">
                          <a:effectLst/>
                        </a:rPr>
                        <a:t>2013-09-27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2015-05-05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 (Wheezy)</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3.18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4.7.2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0.9.7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25881118"/>
                  </a:ext>
                </a:extLst>
              </a:tr>
              <a:tr h="742950">
                <a:tc>
                  <a:txBody>
                    <a:bodyPr/>
                    <a:lstStyle/>
                    <a:p>
                      <a:r>
                        <a:rPr lang="en-US" sz="900" dirty="0">
                          <a:effectLst/>
                        </a:rPr>
                        <a:t>2015-09-28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2017-07-05</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 (Jessie)</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	1.0.9.8.1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2074295088"/>
                  </a:ext>
                </a:extLst>
              </a:tr>
              <a:tr h="742950">
                <a:tc>
                  <a:txBody>
                    <a:bodyPr/>
                    <a:lstStyle/>
                    <a:p>
                      <a:r>
                        <a:rPr lang="en-US" sz="900" dirty="0">
                          <a:effectLst/>
                        </a:rPr>
                        <a:t>2017-09-08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2019-04-08</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9 (Stretch)</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4.14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6.3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1.4.9</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2D2"/>
                    </a:solidFill>
                  </a:tcPr>
                </a:tc>
                <a:extLst>
                  <a:ext uri="{0D108BD9-81ED-4DB2-BD59-A6C34878D82A}">
                    <a16:rowId xmlns:a16="http://schemas.microsoft.com/office/drawing/2014/main" val="1384407623"/>
                  </a:ext>
                </a:extLst>
              </a:tr>
              <a:tr h="742950">
                <a:tc>
                  <a:txBody>
                    <a:bodyPr/>
                    <a:lstStyle/>
                    <a:p>
                      <a:r>
                        <a:rPr lang="en-US" sz="900" dirty="0">
                          <a:effectLst/>
                        </a:rPr>
                        <a:t>2019-06-24</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2021-01-11</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10 (Buster)</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5.4.83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8.3</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1.8.2.2</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7.7</a:t>
                      </a: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pPr algn="ctr" fontAlgn="ctr"/>
                      <a:endParaRPr lang="en-US" sz="900" dirty="0">
                        <a:solidFill>
                          <a:srgbClr val="000000"/>
                        </a:solidFill>
                        <a:effectLst/>
                      </a:endParaRPr>
                    </a:p>
                  </a:txBody>
                  <a:tcPr marL="58057" marR="58057" marT="29029" marB="2902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913312938"/>
                  </a:ext>
                </a:extLst>
              </a:tr>
            </a:tbl>
          </a:graphicData>
        </a:graphic>
      </p:graphicFrame>
      <p:pic>
        <p:nvPicPr>
          <p:cNvPr id="1031" name="Picture 7" descr="Yes">
            <a:extLst>
              <a:ext uri="{FF2B5EF4-FFF2-40B4-BE49-F238E27FC236}">
                <a16:creationId xmlns:a16="http://schemas.microsoft.com/office/drawing/2014/main" id="{BCEDF29A-24E1-4F44-9469-E5310E562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957" y="471076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es">
            <a:extLst>
              <a:ext uri="{FF2B5EF4-FFF2-40B4-BE49-F238E27FC236}">
                <a16:creationId xmlns:a16="http://schemas.microsoft.com/office/drawing/2014/main" id="{37A68D0A-535B-47DC-9CA0-13E74946D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518" y="249417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Yes">
            <a:extLst>
              <a:ext uri="{FF2B5EF4-FFF2-40B4-BE49-F238E27FC236}">
                <a16:creationId xmlns:a16="http://schemas.microsoft.com/office/drawing/2014/main" id="{FFD0FBF7-1F71-4C77-A1EA-97BE0072E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017" y="250794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No">
            <a:extLst>
              <a:ext uri="{FF2B5EF4-FFF2-40B4-BE49-F238E27FC236}">
                <a16:creationId xmlns:a16="http://schemas.microsoft.com/office/drawing/2014/main" id="{11BBB086-1DF5-41AA-A38D-81C7AB7BF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083" y="252244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
            <a:extLst>
              <a:ext uri="{FF2B5EF4-FFF2-40B4-BE49-F238E27FC236}">
                <a16:creationId xmlns:a16="http://schemas.microsoft.com/office/drawing/2014/main" id="{C47D4367-4550-495B-9782-C4D94A7DA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502" y="252244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No">
            <a:extLst>
              <a:ext uri="{FF2B5EF4-FFF2-40B4-BE49-F238E27FC236}">
                <a16:creationId xmlns:a16="http://schemas.microsoft.com/office/drawing/2014/main" id="{1D810A13-2B0B-44C4-A609-031D0C51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039" y="252244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Yes">
            <a:extLst>
              <a:ext uri="{FF2B5EF4-FFF2-40B4-BE49-F238E27FC236}">
                <a16:creationId xmlns:a16="http://schemas.microsoft.com/office/drawing/2014/main" id="{B9024518-725A-4272-9190-0F3F5139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2310" y="471566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Yes">
            <a:extLst>
              <a:ext uri="{FF2B5EF4-FFF2-40B4-BE49-F238E27FC236}">
                <a16:creationId xmlns:a16="http://schemas.microsoft.com/office/drawing/2014/main" id="{E2E14310-EA91-4984-89C1-8EF912B3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809" y="472943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No">
            <a:extLst>
              <a:ext uri="{FF2B5EF4-FFF2-40B4-BE49-F238E27FC236}">
                <a16:creationId xmlns:a16="http://schemas.microsoft.com/office/drawing/2014/main" id="{5E093DF0-DA2F-4EA4-915F-783E6B85D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083" y="3181893"/>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No">
            <a:extLst>
              <a:ext uri="{FF2B5EF4-FFF2-40B4-BE49-F238E27FC236}">
                <a16:creationId xmlns:a16="http://schemas.microsoft.com/office/drawing/2014/main" id="{79CD30E4-B367-4417-91DF-7B48B777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850" y="318678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Yes">
            <a:extLst>
              <a:ext uri="{FF2B5EF4-FFF2-40B4-BE49-F238E27FC236}">
                <a16:creationId xmlns:a16="http://schemas.microsoft.com/office/drawing/2014/main" id="{E464CB8D-3606-4EA8-B47E-26777923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174" y="319757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Yes">
            <a:extLst>
              <a:ext uri="{FF2B5EF4-FFF2-40B4-BE49-F238E27FC236}">
                <a16:creationId xmlns:a16="http://schemas.microsoft.com/office/drawing/2014/main" id="{2F1EC787-F279-40D2-AFEB-9A74966D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518" y="319758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7" descr="Yes">
            <a:extLst>
              <a:ext uri="{FF2B5EF4-FFF2-40B4-BE49-F238E27FC236}">
                <a16:creationId xmlns:a16="http://schemas.microsoft.com/office/drawing/2014/main" id="{1BF4D4C2-3FCC-4CC5-A468-16C828AD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017" y="3211351"/>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Yes">
            <a:extLst>
              <a:ext uri="{FF2B5EF4-FFF2-40B4-BE49-F238E27FC236}">
                <a16:creationId xmlns:a16="http://schemas.microsoft.com/office/drawing/2014/main" id="{4C6BAE75-F2FC-4D52-92FF-9C76BCEA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1966" y="4715659"/>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Yes">
            <a:extLst>
              <a:ext uri="{FF2B5EF4-FFF2-40B4-BE49-F238E27FC236}">
                <a16:creationId xmlns:a16="http://schemas.microsoft.com/office/drawing/2014/main" id="{769149E7-3D3E-45D6-9C29-1A127F67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1155" y="395086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Yes">
            <a:extLst>
              <a:ext uri="{FF2B5EF4-FFF2-40B4-BE49-F238E27FC236}">
                <a16:creationId xmlns:a16="http://schemas.microsoft.com/office/drawing/2014/main" id="{35DB35A3-3CAA-448D-8FD9-2D489D60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2310" y="3937097"/>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7" descr="Yes">
            <a:extLst>
              <a:ext uri="{FF2B5EF4-FFF2-40B4-BE49-F238E27FC236}">
                <a16:creationId xmlns:a16="http://schemas.microsoft.com/office/drawing/2014/main" id="{230FA05F-779E-4A9E-AEA0-F443519E2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809" y="3950868"/>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Yes">
            <a:extLst>
              <a:ext uri="{FF2B5EF4-FFF2-40B4-BE49-F238E27FC236}">
                <a16:creationId xmlns:a16="http://schemas.microsoft.com/office/drawing/2014/main" id="{5D7E5101-9855-4087-A223-7D9AD53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1966" y="3937096"/>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Yes">
            <a:extLst>
              <a:ext uri="{FF2B5EF4-FFF2-40B4-BE49-F238E27FC236}">
                <a16:creationId xmlns:a16="http://schemas.microsoft.com/office/drawing/2014/main" id="{5C6E0675-2BE1-4A0F-8E32-EA7655C5F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1155" y="472943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No">
            <a:extLst>
              <a:ext uri="{FF2B5EF4-FFF2-40B4-BE49-F238E27FC236}">
                <a16:creationId xmlns:a16="http://schemas.microsoft.com/office/drawing/2014/main" id="{4ECD3385-D190-466B-A6CD-1876D4FE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083" y="3945974"/>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A008-C0A9-463A-B2EB-BE3CE0902B5D}"/>
              </a:ext>
            </a:extLst>
          </p:cNvPr>
          <p:cNvPicPr>
            <a:picLocks noChangeAspect="1"/>
          </p:cNvPicPr>
          <p:nvPr/>
        </p:nvPicPr>
        <p:blipFill>
          <a:blip r:embed="rId4"/>
          <a:stretch>
            <a:fillRect/>
          </a:stretch>
        </p:blipFill>
        <p:spPr>
          <a:xfrm>
            <a:off x="0" y="5270460"/>
            <a:ext cx="1066800" cy="1553527"/>
          </a:xfrm>
          <a:prstGeom prst="rect">
            <a:avLst/>
          </a:prstGeom>
        </p:spPr>
      </p:pic>
      <p:pic>
        <p:nvPicPr>
          <p:cNvPr id="6" name="Picture 5">
            <a:extLst>
              <a:ext uri="{FF2B5EF4-FFF2-40B4-BE49-F238E27FC236}">
                <a16:creationId xmlns:a16="http://schemas.microsoft.com/office/drawing/2014/main" id="{79F440C9-5C37-4D15-878F-2D0741802B0F}"/>
              </a:ext>
            </a:extLst>
          </p:cNvPr>
          <p:cNvPicPr>
            <a:picLocks noChangeAspect="1"/>
          </p:cNvPicPr>
          <p:nvPr/>
        </p:nvPicPr>
        <p:blipFill>
          <a:blip r:embed="rId5"/>
          <a:stretch>
            <a:fillRect/>
          </a:stretch>
        </p:blipFill>
        <p:spPr>
          <a:xfrm>
            <a:off x="985999" y="5191671"/>
            <a:ext cx="766601" cy="1647834"/>
          </a:xfrm>
          <a:prstGeom prst="rect">
            <a:avLst/>
          </a:prstGeom>
        </p:spPr>
      </p:pic>
      <p:pic>
        <p:nvPicPr>
          <p:cNvPr id="7" name="Picture 6">
            <a:extLst>
              <a:ext uri="{FF2B5EF4-FFF2-40B4-BE49-F238E27FC236}">
                <a16:creationId xmlns:a16="http://schemas.microsoft.com/office/drawing/2014/main" id="{ADABA158-C957-40DE-8038-A82E09D01F87}"/>
              </a:ext>
            </a:extLst>
          </p:cNvPr>
          <p:cNvPicPr>
            <a:picLocks noChangeAspect="1"/>
          </p:cNvPicPr>
          <p:nvPr/>
        </p:nvPicPr>
        <p:blipFill>
          <a:blip r:embed="rId6"/>
          <a:stretch>
            <a:fillRect/>
          </a:stretch>
        </p:blipFill>
        <p:spPr>
          <a:xfrm>
            <a:off x="1797207" y="5216708"/>
            <a:ext cx="1784193" cy="1607279"/>
          </a:xfrm>
          <a:prstGeom prst="rect">
            <a:avLst/>
          </a:prstGeom>
        </p:spPr>
      </p:pic>
      <p:pic>
        <p:nvPicPr>
          <p:cNvPr id="8" name="Picture 7">
            <a:extLst>
              <a:ext uri="{FF2B5EF4-FFF2-40B4-BE49-F238E27FC236}">
                <a16:creationId xmlns:a16="http://schemas.microsoft.com/office/drawing/2014/main" id="{04CE69C7-7307-4617-B5D1-5830A92B0335}"/>
              </a:ext>
            </a:extLst>
          </p:cNvPr>
          <p:cNvPicPr>
            <a:picLocks noChangeAspect="1"/>
          </p:cNvPicPr>
          <p:nvPr/>
        </p:nvPicPr>
        <p:blipFill>
          <a:blip r:embed="rId7"/>
          <a:stretch>
            <a:fillRect/>
          </a:stretch>
        </p:blipFill>
        <p:spPr>
          <a:xfrm>
            <a:off x="3624251" y="5228904"/>
            <a:ext cx="1938352" cy="1610046"/>
          </a:xfrm>
          <a:prstGeom prst="rect">
            <a:avLst/>
          </a:prstGeom>
        </p:spPr>
      </p:pic>
      <p:sp>
        <p:nvSpPr>
          <p:cNvPr id="9" name="TextBox 8">
            <a:extLst>
              <a:ext uri="{FF2B5EF4-FFF2-40B4-BE49-F238E27FC236}">
                <a16:creationId xmlns:a16="http://schemas.microsoft.com/office/drawing/2014/main" id="{1F06EC0A-C170-4F6B-9764-AFC407E37942}"/>
              </a:ext>
            </a:extLst>
          </p:cNvPr>
          <p:cNvSpPr txBox="1"/>
          <p:nvPr/>
        </p:nvSpPr>
        <p:spPr>
          <a:xfrm>
            <a:off x="3962400" y="5410200"/>
            <a:ext cx="1295400" cy="369332"/>
          </a:xfrm>
          <a:prstGeom prst="rect">
            <a:avLst/>
          </a:prstGeom>
          <a:noFill/>
        </p:spPr>
        <p:txBody>
          <a:bodyPr wrap="square" rtlCol="0">
            <a:spAutoFit/>
          </a:bodyPr>
          <a:lstStyle/>
          <a:p>
            <a:pPr algn="ctr"/>
            <a:r>
              <a:rPr lang="en-US" dirty="0">
                <a:solidFill>
                  <a:srgbClr val="FFFF00"/>
                </a:solidFill>
              </a:rPr>
              <a:t>Buster</a:t>
            </a:r>
          </a:p>
        </p:txBody>
      </p:sp>
      <p:sp>
        <p:nvSpPr>
          <p:cNvPr id="3" name="TextBox 2">
            <a:extLst>
              <a:ext uri="{FF2B5EF4-FFF2-40B4-BE49-F238E27FC236}">
                <a16:creationId xmlns:a16="http://schemas.microsoft.com/office/drawing/2014/main" id="{DA2509DE-1E1E-4836-9653-C5E815A64816}"/>
              </a:ext>
            </a:extLst>
          </p:cNvPr>
          <p:cNvSpPr txBox="1"/>
          <p:nvPr/>
        </p:nvSpPr>
        <p:spPr>
          <a:xfrm>
            <a:off x="7312167" y="6469588"/>
            <a:ext cx="766601"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43797899-8BE0-4185-A3E1-81A5D0E4A550}"/>
              </a:ext>
            </a:extLst>
          </p:cNvPr>
          <p:cNvPicPr>
            <a:picLocks noChangeAspect="1"/>
          </p:cNvPicPr>
          <p:nvPr/>
        </p:nvPicPr>
        <p:blipFill rotWithShape="1">
          <a:blip r:embed="rId8"/>
          <a:srcRect l="1884" r="820"/>
          <a:stretch/>
        </p:blipFill>
        <p:spPr>
          <a:xfrm>
            <a:off x="7598526" y="6501830"/>
            <a:ext cx="1468528" cy="296672"/>
          </a:xfrm>
          <a:prstGeom prst="rect">
            <a:avLst/>
          </a:prstGeom>
        </p:spPr>
      </p:pic>
      <p:pic>
        <p:nvPicPr>
          <p:cNvPr id="11" name="Picture 10">
            <a:extLst>
              <a:ext uri="{FF2B5EF4-FFF2-40B4-BE49-F238E27FC236}">
                <a16:creationId xmlns:a16="http://schemas.microsoft.com/office/drawing/2014/main" id="{952C6DEE-2A0B-4972-BBA4-BAACE0FE83A6}"/>
              </a:ext>
            </a:extLst>
          </p:cNvPr>
          <p:cNvPicPr>
            <a:picLocks noChangeAspect="1"/>
          </p:cNvPicPr>
          <p:nvPr/>
        </p:nvPicPr>
        <p:blipFill>
          <a:blip r:embed="rId9"/>
          <a:stretch>
            <a:fillRect/>
          </a:stretch>
        </p:blipFill>
        <p:spPr>
          <a:xfrm>
            <a:off x="5605454" y="5244685"/>
            <a:ext cx="1262071" cy="1572684"/>
          </a:xfrm>
          <a:prstGeom prst="rect">
            <a:avLst/>
          </a:prstGeom>
        </p:spPr>
      </p:pic>
      <p:sp>
        <p:nvSpPr>
          <p:cNvPr id="34" name="TextBox 33">
            <a:extLst>
              <a:ext uri="{FF2B5EF4-FFF2-40B4-BE49-F238E27FC236}">
                <a16:creationId xmlns:a16="http://schemas.microsoft.com/office/drawing/2014/main" id="{F4938684-ACC9-4B30-8175-F5D4001BCAD1}"/>
              </a:ext>
            </a:extLst>
          </p:cNvPr>
          <p:cNvSpPr txBox="1"/>
          <p:nvPr/>
        </p:nvSpPr>
        <p:spPr>
          <a:xfrm>
            <a:off x="6060918" y="5225534"/>
            <a:ext cx="1295400" cy="369332"/>
          </a:xfrm>
          <a:prstGeom prst="rect">
            <a:avLst/>
          </a:prstGeom>
          <a:noFill/>
        </p:spPr>
        <p:txBody>
          <a:bodyPr wrap="square" rtlCol="0">
            <a:spAutoFit/>
          </a:bodyPr>
          <a:lstStyle/>
          <a:p>
            <a:pPr algn="ctr"/>
            <a:r>
              <a:rPr lang="en-US" dirty="0"/>
              <a:t>Bullseye</a:t>
            </a:r>
          </a:p>
        </p:txBody>
      </p:sp>
      <p:pic>
        <p:nvPicPr>
          <p:cNvPr id="45" name="Picture 7" descr="Yes">
            <a:extLst>
              <a:ext uri="{FF2B5EF4-FFF2-40B4-BE49-F238E27FC236}">
                <a16:creationId xmlns:a16="http://schemas.microsoft.com/office/drawing/2014/main" id="{2AD48A1E-5601-4EBB-BC6F-4C3946C2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093" y="4710765"/>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No">
            <a:extLst>
              <a:ext uri="{FF2B5EF4-FFF2-40B4-BE49-F238E27FC236}">
                <a16:creationId xmlns:a16="http://schemas.microsoft.com/office/drawing/2014/main" id="{598230B7-84A2-441F-BA2A-776FB18C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219" y="2522440"/>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9" descr="No">
            <a:extLst>
              <a:ext uri="{FF2B5EF4-FFF2-40B4-BE49-F238E27FC236}">
                <a16:creationId xmlns:a16="http://schemas.microsoft.com/office/drawing/2014/main" id="{16B1D8FA-83C0-49E5-8387-FFDAFB9F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219" y="3181893"/>
            <a:ext cx="216694" cy="177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No">
            <a:extLst>
              <a:ext uri="{FF2B5EF4-FFF2-40B4-BE49-F238E27FC236}">
                <a16:creationId xmlns:a16="http://schemas.microsoft.com/office/drawing/2014/main" id="{76BAEB88-79A2-42EE-9E32-81C8CA52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219" y="3945974"/>
            <a:ext cx="216694" cy="17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74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05800" cy="990600"/>
          </a:xfrm>
        </p:spPr>
        <p:txBody>
          <a:bodyPr/>
          <a:lstStyle/>
          <a:p>
            <a:pPr algn="ctr"/>
            <a:r>
              <a:rPr lang="en-US" dirty="0"/>
              <a:t>How do you create SD Card Images</a:t>
            </a:r>
          </a:p>
        </p:txBody>
      </p:sp>
      <p:sp>
        <p:nvSpPr>
          <p:cNvPr id="3" name="TextBox 2"/>
          <p:cNvSpPr txBox="1"/>
          <p:nvPr/>
        </p:nvSpPr>
        <p:spPr>
          <a:xfrm>
            <a:off x="2514600" y="1320424"/>
            <a:ext cx="6781800" cy="369332"/>
          </a:xfrm>
          <a:prstGeom prst="rect">
            <a:avLst/>
          </a:prstGeom>
          <a:noFill/>
        </p:spPr>
        <p:txBody>
          <a:bodyPr wrap="square" rtlCol="0">
            <a:spAutoFit/>
          </a:bodyPr>
          <a:lstStyle/>
          <a:p>
            <a:pPr algn="ctr"/>
            <a:r>
              <a:rPr lang="en-US" dirty="0">
                <a:solidFill>
                  <a:srgbClr val="0070C0"/>
                </a:solidFill>
              </a:rPr>
              <a:t>www.raspberrypi.org/software/</a:t>
            </a:r>
          </a:p>
        </p:txBody>
      </p:sp>
      <p:pic>
        <p:nvPicPr>
          <p:cNvPr id="10" name="Content Placeholder 9">
            <a:extLst>
              <a:ext uri="{FF2B5EF4-FFF2-40B4-BE49-F238E27FC236}">
                <a16:creationId xmlns:a16="http://schemas.microsoft.com/office/drawing/2014/main" id="{1D369A5D-5E84-4D6D-9ECA-0EB6008875E2}"/>
              </a:ext>
            </a:extLst>
          </p:cNvPr>
          <p:cNvPicPr>
            <a:picLocks noGrp="1" noChangeAspect="1"/>
          </p:cNvPicPr>
          <p:nvPr>
            <p:ph idx="1"/>
          </p:nvPr>
        </p:nvPicPr>
        <p:blipFill>
          <a:blip r:embed="rId2"/>
          <a:stretch>
            <a:fillRect/>
          </a:stretch>
        </p:blipFill>
        <p:spPr>
          <a:xfrm>
            <a:off x="319641" y="1689756"/>
            <a:ext cx="7050334" cy="4876800"/>
          </a:xfrm>
        </p:spPr>
      </p:pic>
      <p:pic>
        <p:nvPicPr>
          <p:cNvPr id="5" name="Picture 4">
            <a:extLst>
              <a:ext uri="{FF2B5EF4-FFF2-40B4-BE49-F238E27FC236}">
                <a16:creationId xmlns:a16="http://schemas.microsoft.com/office/drawing/2014/main" id="{53116EBA-9142-4621-98A4-678FE15179F9}"/>
              </a:ext>
            </a:extLst>
          </p:cNvPr>
          <p:cNvPicPr>
            <a:picLocks noChangeAspect="1"/>
          </p:cNvPicPr>
          <p:nvPr/>
        </p:nvPicPr>
        <p:blipFill>
          <a:blip r:embed="rId3"/>
          <a:stretch>
            <a:fillRect/>
          </a:stretch>
        </p:blipFill>
        <p:spPr>
          <a:xfrm>
            <a:off x="3886200" y="4654559"/>
            <a:ext cx="3124200" cy="2084334"/>
          </a:xfrm>
          <a:prstGeom prst="rect">
            <a:avLst/>
          </a:prstGeom>
        </p:spPr>
      </p:pic>
      <p:pic>
        <p:nvPicPr>
          <p:cNvPr id="7" name="Picture 6">
            <a:extLst>
              <a:ext uri="{FF2B5EF4-FFF2-40B4-BE49-F238E27FC236}">
                <a16:creationId xmlns:a16="http://schemas.microsoft.com/office/drawing/2014/main" id="{AA58836C-F2D6-4868-81CA-30846265E392}"/>
              </a:ext>
            </a:extLst>
          </p:cNvPr>
          <p:cNvPicPr>
            <a:picLocks noChangeAspect="1"/>
          </p:cNvPicPr>
          <p:nvPr/>
        </p:nvPicPr>
        <p:blipFill>
          <a:blip r:embed="rId4"/>
          <a:stretch>
            <a:fillRect/>
          </a:stretch>
        </p:blipFill>
        <p:spPr>
          <a:xfrm>
            <a:off x="3886200" y="2582479"/>
            <a:ext cx="3124200" cy="2072080"/>
          </a:xfrm>
          <a:prstGeom prst="rect">
            <a:avLst/>
          </a:prstGeom>
        </p:spPr>
      </p:pic>
    </p:spTree>
    <p:extLst>
      <p:ext uri="{BB962C8B-B14F-4D97-AF65-F5344CB8AC3E}">
        <p14:creationId xmlns:p14="http://schemas.microsoft.com/office/powerpoint/2010/main" val="186569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600200"/>
            <a:ext cx="8458200" cy="4876800"/>
          </a:xfrm>
        </p:spPr>
        <p:txBody>
          <a:bodyPr>
            <a:normAutofit fontScale="92500" lnSpcReduction="20000"/>
          </a:bodyPr>
          <a:lstStyle/>
          <a:p>
            <a:r>
              <a:rPr lang="en-US" dirty="0"/>
              <a:t>Your project and programming</a:t>
            </a:r>
          </a:p>
          <a:p>
            <a:r>
              <a:rPr lang="en-US" dirty="0"/>
              <a:t>Different embedded systems</a:t>
            </a:r>
          </a:p>
          <a:p>
            <a:r>
              <a:rPr lang="en-US" dirty="0"/>
              <a:t>Raspberry Pi Versions.</a:t>
            </a:r>
          </a:p>
          <a:p>
            <a:r>
              <a:rPr lang="en-US" dirty="0"/>
              <a:t>Tips and Tools for the Raspberry Pi</a:t>
            </a:r>
          </a:p>
          <a:p>
            <a:r>
              <a:rPr lang="en-US" dirty="0"/>
              <a:t>How to install and update your own “Distro”</a:t>
            </a:r>
          </a:p>
          <a:p>
            <a:r>
              <a:rPr lang="en-US" dirty="0"/>
              <a:t>Hook up and tour of the standard Linux desktop</a:t>
            </a:r>
          </a:p>
          <a:p>
            <a:r>
              <a:rPr lang="en-US" dirty="0"/>
              <a:t>Raspberry Pi Packages</a:t>
            </a:r>
          </a:p>
          <a:p>
            <a:r>
              <a:rPr lang="en-US" dirty="0"/>
              <a:t>Raspberry Pi and Web and LAMP stack</a:t>
            </a:r>
          </a:p>
          <a:p>
            <a:r>
              <a:rPr lang="en-US" dirty="0"/>
              <a:t>Somethings the Raspberry Pi can do with USB hardware</a:t>
            </a:r>
          </a:p>
          <a:p>
            <a:r>
              <a:rPr lang="en-US" dirty="0"/>
              <a:t>Raspberry Pi Addon Hardware</a:t>
            </a:r>
          </a:p>
          <a:p>
            <a:pPr lvl="1"/>
            <a:r>
              <a:rPr lang="en-US" dirty="0"/>
              <a:t>Built in interfaces for camera and display</a:t>
            </a:r>
          </a:p>
          <a:p>
            <a:pPr lvl="1"/>
            <a:r>
              <a:rPr lang="en-US" dirty="0"/>
              <a:t>Hats and bonnets</a:t>
            </a:r>
          </a:p>
          <a:p>
            <a:pPr lvl="1"/>
            <a:r>
              <a:rPr lang="en-US" dirty="0"/>
              <a:t>Other Addon Boards</a:t>
            </a:r>
          </a:p>
          <a:p>
            <a:r>
              <a:rPr lang="en-US" dirty="0"/>
              <a:t>Hands on exercise running and programming the Raspberry Pi</a:t>
            </a:r>
          </a:p>
          <a:p>
            <a:endParaRPr lang="en-US" dirty="0"/>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94494" y="381000"/>
            <a:ext cx="990600" cy="1194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 Box 3">
            <a:extLst>
              <a:ext uri="{FF2B5EF4-FFF2-40B4-BE49-F238E27FC236}">
                <a16:creationId xmlns:a16="http://schemas.microsoft.com/office/drawing/2014/main" id="{A68DA090-5E50-4431-8EB4-C5D1CCB29A02}"/>
              </a:ext>
            </a:extLst>
          </p:cNvPr>
          <p:cNvSpPr txBox="1">
            <a:spLocks noChangeArrowheads="1"/>
          </p:cNvSpPr>
          <p:nvPr/>
        </p:nvSpPr>
        <p:spPr bwMode="auto">
          <a:xfrm>
            <a:off x="4267200" y="1421108"/>
            <a:ext cx="2475386" cy="38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alibri" pitchFamily="34" charset="0"/>
                <a:cs typeface="Arial" pitchFamily="34" charset="0"/>
              </a:rPr>
              <a:t>TM Raspberry Pi Foundation  www.raspberrypi.org</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p:txBody>
      </p:sp>
      <p:pic>
        <p:nvPicPr>
          <p:cNvPr id="6" name="Picture 5">
            <a:extLst>
              <a:ext uri="{FF2B5EF4-FFF2-40B4-BE49-F238E27FC236}">
                <a16:creationId xmlns:a16="http://schemas.microsoft.com/office/drawing/2014/main" id="{178CE9B9-D4DB-4EB1-AFBE-4137C8E8D0E8}"/>
              </a:ext>
            </a:extLst>
          </p:cNvPr>
          <p:cNvPicPr>
            <a:picLocks noChangeAspect="1"/>
          </p:cNvPicPr>
          <p:nvPr/>
        </p:nvPicPr>
        <p:blipFill>
          <a:blip r:embed="rId3"/>
          <a:stretch>
            <a:fillRect/>
          </a:stretch>
        </p:blipFill>
        <p:spPr>
          <a:xfrm>
            <a:off x="6033625" y="1600200"/>
            <a:ext cx="1481667" cy="1337953"/>
          </a:xfrm>
          <a:prstGeom prst="rect">
            <a:avLst/>
          </a:prstGeom>
        </p:spPr>
      </p:pic>
      <p:pic>
        <p:nvPicPr>
          <p:cNvPr id="7" name="Picture 6">
            <a:extLst>
              <a:ext uri="{FF2B5EF4-FFF2-40B4-BE49-F238E27FC236}">
                <a16:creationId xmlns:a16="http://schemas.microsoft.com/office/drawing/2014/main" id="{956FC021-B1F1-48C6-88E0-86471595E3A9}"/>
              </a:ext>
            </a:extLst>
          </p:cNvPr>
          <p:cNvPicPr>
            <a:picLocks noChangeAspect="1"/>
          </p:cNvPicPr>
          <p:nvPr/>
        </p:nvPicPr>
        <p:blipFill>
          <a:blip r:embed="rId4"/>
          <a:stretch>
            <a:fillRect/>
          </a:stretch>
        </p:blipFill>
        <p:spPr>
          <a:xfrm>
            <a:off x="7546721" y="1463353"/>
            <a:ext cx="1597279" cy="1681162"/>
          </a:xfrm>
          <a:prstGeom prst="rect">
            <a:avLst/>
          </a:prstGeom>
        </p:spPr>
      </p:pic>
    </p:spTree>
    <p:extLst>
      <p:ext uri="{BB962C8B-B14F-4D97-AF65-F5344CB8AC3E}">
        <p14:creationId xmlns:p14="http://schemas.microsoft.com/office/powerpoint/2010/main" val="3439816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47A4-8A07-49D8-8CAA-DED49BB70408}"/>
              </a:ext>
            </a:extLst>
          </p:cNvPr>
          <p:cNvSpPr>
            <a:spLocks noGrp="1"/>
          </p:cNvSpPr>
          <p:nvPr>
            <p:ph type="title"/>
          </p:nvPr>
        </p:nvSpPr>
        <p:spPr/>
        <p:txBody>
          <a:bodyPr/>
          <a:lstStyle/>
          <a:p>
            <a:r>
              <a:rPr lang="en-US" dirty="0"/>
              <a:t>Install Raspian</a:t>
            </a:r>
          </a:p>
        </p:txBody>
      </p:sp>
      <p:pic>
        <p:nvPicPr>
          <p:cNvPr id="4" name="Picture 3" descr="Graphical user interface, text, application, email&#10;&#10;Description automatically generated">
            <a:extLst>
              <a:ext uri="{FF2B5EF4-FFF2-40B4-BE49-F238E27FC236}">
                <a16:creationId xmlns:a16="http://schemas.microsoft.com/office/drawing/2014/main" id="{613CC3A4-0A5D-4835-AB71-E4577D5D2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17" y="1398123"/>
            <a:ext cx="3543300" cy="234110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CA2E9EC-C973-4A16-9725-D2AF9DD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402548"/>
            <a:ext cx="3511664" cy="2341109"/>
          </a:xfrm>
          <a:prstGeom prst="rect">
            <a:avLst/>
          </a:prstGeom>
        </p:spPr>
      </p:pic>
      <p:sp>
        <p:nvSpPr>
          <p:cNvPr id="9" name="TextBox 8">
            <a:extLst>
              <a:ext uri="{FF2B5EF4-FFF2-40B4-BE49-F238E27FC236}">
                <a16:creationId xmlns:a16="http://schemas.microsoft.com/office/drawing/2014/main" id="{4BA02AE1-C7F4-435B-A553-037F66C5E314}"/>
              </a:ext>
            </a:extLst>
          </p:cNvPr>
          <p:cNvSpPr txBox="1"/>
          <p:nvPr/>
        </p:nvSpPr>
        <p:spPr>
          <a:xfrm>
            <a:off x="7474064" y="1294393"/>
            <a:ext cx="304800" cy="1323439"/>
          </a:xfrm>
          <a:prstGeom prst="rect">
            <a:avLst/>
          </a:prstGeom>
          <a:noFill/>
        </p:spPr>
        <p:txBody>
          <a:bodyPr wrap="square" rtlCol="0">
            <a:spAutoFit/>
          </a:bodyPr>
          <a:lstStyle/>
          <a:p>
            <a:r>
              <a:rPr lang="en-US" sz="8000" dirty="0">
                <a:solidFill>
                  <a:srgbClr val="FF0000"/>
                </a:solidFill>
              </a:rPr>
              <a:t>!</a:t>
            </a:r>
          </a:p>
        </p:txBody>
      </p:sp>
      <p:cxnSp>
        <p:nvCxnSpPr>
          <p:cNvPr id="6" name="Straight Arrow Connector 5">
            <a:extLst>
              <a:ext uri="{FF2B5EF4-FFF2-40B4-BE49-F238E27FC236}">
                <a16:creationId xmlns:a16="http://schemas.microsoft.com/office/drawing/2014/main" id="{2786BF53-1475-4187-A5FE-BA33030BDB4B}"/>
              </a:ext>
            </a:extLst>
          </p:cNvPr>
          <p:cNvCxnSpPr>
            <a:cxnSpLocks/>
          </p:cNvCxnSpPr>
          <p:nvPr/>
        </p:nvCxnSpPr>
        <p:spPr>
          <a:xfrm flipV="1">
            <a:off x="2743200" y="3048000"/>
            <a:ext cx="0" cy="62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FC0022-FA91-48AA-A74D-AE9FCC814E58}"/>
              </a:ext>
            </a:extLst>
          </p:cNvPr>
          <p:cNvSpPr txBox="1"/>
          <p:nvPr/>
        </p:nvSpPr>
        <p:spPr>
          <a:xfrm>
            <a:off x="1752600" y="3673587"/>
            <a:ext cx="2057397" cy="369332"/>
          </a:xfrm>
          <a:prstGeom prst="rect">
            <a:avLst/>
          </a:prstGeom>
          <a:noFill/>
        </p:spPr>
        <p:txBody>
          <a:bodyPr wrap="square" rtlCol="0">
            <a:spAutoFit/>
          </a:bodyPr>
          <a:lstStyle/>
          <a:p>
            <a:r>
              <a:rPr lang="en-US" dirty="0"/>
              <a:t>Set US Keyboard!</a:t>
            </a:r>
          </a:p>
        </p:txBody>
      </p:sp>
      <p:pic>
        <p:nvPicPr>
          <p:cNvPr id="14" name="Picture 13" descr="Graphical user interface, text, application, email&#10;&#10;Description automatically generated">
            <a:extLst>
              <a:ext uri="{FF2B5EF4-FFF2-40B4-BE49-F238E27FC236}">
                <a16:creationId xmlns:a16="http://schemas.microsoft.com/office/drawing/2014/main" id="{D2D9B57E-25FC-40CE-B275-A43D29B4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91" y="4233819"/>
            <a:ext cx="3452891" cy="230647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AA06A288-4EE2-44C5-820E-98A2597F1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1" y="4233819"/>
            <a:ext cx="3511664" cy="2306477"/>
          </a:xfrm>
          <a:prstGeom prst="rect">
            <a:avLst/>
          </a:prstGeom>
        </p:spPr>
      </p:pic>
    </p:spTree>
    <p:extLst>
      <p:ext uri="{BB962C8B-B14F-4D97-AF65-F5344CB8AC3E}">
        <p14:creationId xmlns:p14="http://schemas.microsoft.com/office/powerpoint/2010/main" val="333889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F8C1-B41D-4B05-A6E6-CA3218920E54}"/>
              </a:ext>
            </a:extLst>
          </p:cNvPr>
          <p:cNvSpPr>
            <a:spLocks noGrp="1"/>
          </p:cNvSpPr>
          <p:nvPr>
            <p:ph type="title"/>
          </p:nvPr>
        </p:nvSpPr>
        <p:spPr/>
        <p:txBody>
          <a:bodyPr/>
          <a:lstStyle/>
          <a:p>
            <a:r>
              <a:rPr lang="en-US" dirty="0"/>
              <a:t>More installation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3E645AD7-2D1F-430A-8C25-AA4949900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4191000"/>
            <a:ext cx="3719868" cy="2431095"/>
          </a:xfrm>
        </p:spPr>
      </p:pic>
      <p:pic>
        <p:nvPicPr>
          <p:cNvPr id="7" name="Picture 6" descr="Graphical user interface, text, application&#10;&#10;Description automatically generated">
            <a:extLst>
              <a:ext uri="{FF2B5EF4-FFF2-40B4-BE49-F238E27FC236}">
                <a16:creationId xmlns:a16="http://schemas.microsoft.com/office/drawing/2014/main" id="{3BC1882D-DFF0-46AA-9E76-6904766D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600200"/>
            <a:ext cx="3705225" cy="24310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D7A5486-2734-479B-AA4E-13890003E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599" y="1600200"/>
            <a:ext cx="3671893" cy="2431096"/>
          </a:xfrm>
          <a:prstGeom prst="rect">
            <a:avLst/>
          </a:prstGeom>
        </p:spPr>
      </p:pic>
    </p:spTree>
    <p:extLst>
      <p:ext uri="{BB962C8B-B14F-4D97-AF65-F5344CB8AC3E}">
        <p14:creationId xmlns:p14="http://schemas.microsoft.com/office/powerpoint/2010/main" val="1491684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EF86-7CAB-46A7-9F49-E14F9FD0BC39}"/>
              </a:ext>
            </a:extLst>
          </p:cNvPr>
          <p:cNvSpPr>
            <a:spLocks noGrp="1"/>
          </p:cNvSpPr>
          <p:nvPr>
            <p:ph type="title"/>
          </p:nvPr>
        </p:nvSpPr>
        <p:spPr/>
        <p:txBody>
          <a:bodyPr/>
          <a:lstStyle/>
          <a:p>
            <a:r>
              <a:rPr lang="en-US" dirty="0"/>
              <a:t>After Reboot </a:t>
            </a:r>
          </a:p>
        </p:txBody>
      </p:sp>
      <p:pic>
        <p:nvPicPr>
          <p:cNvPr id="5" name="Content Placeholder 4">
            <a:extLst>
              <a:ext uri="{FF2B5EF4-FFF2-40B4-BE49-F238E27FC236}">
                <a16:creationId xmlns:a16="http://schemas.microsoft.com/office/drawing/2014/main" id="{8B9E4C9F-96BE-4296-A425-7595A6904F3E}"/>
              </a:ext>
            </a:extLst>
          </p:cNvPr>
          <p:cNvPicPr>
            <a:picLocks noGrp="1" noChangeAspect="1"/>
          </p:cNvPicPr>
          <p:nvPr>
            <p:ph idx="1"/>
          </p:nvPr>
        </p:nvPicPr>
        <p:blipFill>
          <a:blip r:embed="rId2"/>
          <a:stretch>
            <a:fillRect/>
          </a:stretch>
        </p:blipFill>
        <p:spPr>
          <a:xfrm>
            <a:off x="381001" y="1295400"/>
            <a:ext cx="3810000" cy="3354457"/>
          </a:xfrm>
        </p:spPr>
      </p:pic>
      <p:pic>
        <p:nvPicPr>
          <p:cNvPr id="7" name="Picture 6" descr="Graphical user interface, text, application&#10;&#10;Description automatically generated">
            <a:extLst>
              <a:ext uri="{FF2B5EF4-FFF2-40B4-BE49-F238E27FC236}">
                <a16:creationId xmlns:a16="http://schemas.microsoft.com/office/drawing/2014/main" id="{2E33ED0C-0C3C-40D9-989D-247A624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520066"/>
            <a:ext cx="3664979" cy="3133725"/>
          </a:xfrm>
          <a:prstGeom prst="rect">
            <a:avLst/>
          </a:prstGeom>
        </p:spPr>
      </p:pic>
    </p:spTree>
    <p:extLst>
      <p:ext uri="{BB962C8B-B14F-4D97-AF65-F5344CB8AC3E}">
        <p14:creationId xmlns:p14="http://schemas.microsoft.com/office/powerpoint/2010/main" val="10638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9459-691F-418E-AF7F-EE8E57E6726A}"/>
              </a:ext>
            </a:extLst>
          </p:cNvPr>
          <p:cNvSpPr>
            <a:spLocks noGrp="1"/>
          </p:cNvSpPr>
          <p:nvPr>
            <p:ph type="title"/>
          </p:nvPr>
        </p:nvSpPr>
        <p:spPr/>
        <p:txBody>
          <a:bodyPr/>
          <a:lstStyle/>
          <a:p>
            <a:r>
              <a:rPr lang="en-US" dirty="0"/>
              <a:t>More Configuration</a:t>
            </a:r>
          </a:p>
        </p:txBody>
      </p:sp>
      <p:pic>
        <p:nvPicPr>
          <p:cNvPr id="5" name="Content Placeholder 4" descr="Graphical user interface, text&#10;&#10;Description automatically generated">
            <a:extLst>
              <a:ext uri="{FF2B5EF4-FFF2-40B4-BE49-F238E27FC236}">
                <a16:creationId xmlns:a16="http://schemas.microsoft.com/office/drawing/2014/main" id="{E2CE4F01-B155-4824-9426-4C75AC904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642" y="4332956"/>
            <a:ext cx="2896909" cy="2461044"/>
          </a:xfrm>
        </p:spPr>
      </p:pic>
      <p:pic>
        <p:nvPicPr>
          <p:cNvPr id="7" name="Picture 6" descr="Graphical user interface&#10;&#10;Description automatically generated">
            <a:extLst>
              <a:ext uri="{FF2B5EF4-FFF2-40B4-BE49-F238E27FC236}">
                <a16:creationId xmlns:a16="http://schemas.microsoft.com/office/drawing/2014/main" id="{D86C0414-FEE2-4D43-86DD-481BEC2A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42" y="1600199"/>
            <a:ext cx="2896909" cy="2471675"/>
          </a:xfrm>
          <a:prstGeom prst="rect">
            <a:avLst/>
          </a:prstGeom>
        </p:spPr>
      </p:pic>
      <p:pic>
        <p:nvPicPr>
          <p:cNvPr id="9" name="Picture 8" descr="Table&#10;&#10;Description automatically generated">
            <a:extLst>
              <a:ext uri="{FF2B5EF4-FFF2-40B4-BE49-F238E27FC236}">
                <a16:creationId xmlns:a16="http://schemas.microsoft.com/office/drawing/2014/main" id="{49066A78-7809-4F00-87D8-9DA76F9B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1600199"/>
            <a:ext cx="2919134" cy="247167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AB36C138-D263-4D6F-B5E4-8854957D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4332956"/>
            <a:ext cx="2896910" cy="2466359"/>
          </a:xfrm>
          <a:prstGeom prst="rect">
            <a:avLst/>
          </a:prstGeom>
        </p:spPr>
      </p:pic>
      <p:sp>
        <p:nvSpPr>
          <p:cNvPr id="12" name="TextBox 11">
            <a:extLst>
              <a:ext uri="{FF2B5EF4-FFF2-40B4-BE49-F238E27FC236}">
                <a16:creationId xmlns:a16="http://schemas.microsoft.com/office/drawing/2014/main" id="{8C00D7B9-2179-4AAF-A0C2-883A51632018}"/>
              </a:ext>
            </a:extLst>
          </p:cNvPr>
          <p:cNvSpPr txBox="1"/>
          <p:nvPr/>
        </p:nvSpPr>
        <p:spPr>
          <a:xfrm>
            <a:off x="6957734" y="1600199"/>
            <a:ext cx="2110066"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Camera if you have one</a:t>
            </a:r>
          </a:p>
          <a:p>
            <a:pPr marL="171450" indent="-171450">
              <a:buFont typeface="Arial" panose="020B0604020202020204" pitchFamily="34" charset="0"/>
              <a:buChar char="•"/>
            </a:pPr>
            <a:r>
              <a:rPr lang="en-US" sz="1200" dirty="0"/>
              <a:t>SSH for PuTTY and to transfer files </a:t>
            </a:r>
          </a:p>
          <a:p>
            <a:pPr marL="171450" indent="-171450">
              <a:buFont typeface="Arial" panose="020B0604020202020204" pitchFamily="34" charset="0"/>
              <a:buChar char="•"/>
            </a:pPr>
            <a:r>
              <a:rPr lang="en-US" sz="1200" dirty="0"/>
              <a:t>VNC for remote desktop</a:t>
            </a:r>
          </a:p>
          <a:p>
            <a:pPr marL="171450" indent="-171450">
              <a:buFont typeface="Arial" panose="020B0604020202020204" pitchFamily="34" charset="0"/>
              <a:buChar char="•"/>
            </a:pPr>
            <a:r>
              <a:rPr lang="en-US" sz="1200" dirty="0"/>
              <a:t>SPI for Fast Serial HW</a:t>
            </a:r>
          </a:p>
          <a:p>
            <a:pPr marL="171450" indent="-171450">
              <a:buFont typeface="Arial" panose="020B0604020202020204" pitchFamily="34" charset="0"/>
              <a:buChar char="•"/>
            </a:pPr>
            <a:r>
              <a:rPr lang="en-US" sz="1200" dirty="0"/>
              <a:t>I2C For slower serial HW</a:t>
            </a:r>
          </a:p>
          <a:p>
            <a:pPr marL="171450" indent="-171450">
              <a:buFont typeface="Arial" panose="020B0604020202020204" pitchFamily="34" charset="0"/>
              <a:buChar char="•"/>
            </a:pPr>
            <a:r>
              <a:rPr lang="en-US" sz="1200" dirty="0"/>
              <a:t>Serial Port for HW serial</a:t>
            </a:r>
          </a:p>
          <a:p>
            <a:pPr marL="171450" indent="-171450">
              <a:buFont typeface="Arial" panose="020B0604020202020204" pitchFamily="34" charset="0"/>
              <a:buChar char="•"/>
            </a:pPr>
            <a:r>
              <a:rPr lang="en-US" sz="1200" dirty="0"/>
              <a:t>Serial Console </a:t>
            </a:r>
          </a:p>
          <a:p>
            <a:pPr marL="171450" indent="-171450">
              <a:buFont typeface="Arial" panose="020B0604020202020204" pitchFamily="34" charset="0"/>
              <a:buChar char="•"/>
            </a:pPr>
            <a:r>
              <a:rPr lang="en-US" sz="1200" dirty="0"/>
              <a:t>1-Wire Single wire HW</a:t>
            </a:r>
          </a:p>
          <a:p>
            <a:pPr marL="171450" indent="-171450">
              <a:buFont typeface="Arial" panose="020B0604020202020204" pitchFamily="34" charset="0"/>
              <a:buChar char="•"/>
            </a:pPr>
            <a:r>
              <a:rPr lang="en-US" sz="1200" dirty="0"/>
              <a:t>Remote GPIO </a:t>
            </a:r>
          </a:p>
        </p:txBody>
      </p:sp>
      <p:sp>
        <p:nvSpPr>
          <p:cNvPr id="13" name="TextBox 12">
            <a:extLst>
              <a:ext uri="{FF2B5EF4-FFF2-40B4-BE49-F238E27FC236}">
                <a16:creationId xmlns:a16="http://schemas.microsoft.com/office/drawing/2014/main" id="{167373A8-BE1B-4912-8CA8-803F17126E77}"/>
              </a:ext>
            </a:extLst>
          </p:cNvPr>
          <p:cNvSpPr txBox="1"/>
          <p:nvPr/>
        </p:nvSpPr>
        <p:spPr>
          <a:xfrm>
            <a:off x="6993622" y="4409696"/>
            <a:ext cx="2110066"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If the keyboard or Time Zone is not set correctly</a:t>
            </a:r>
          </a:p>
          <a:p>
            <a:pPr marL="171450" indent="-171450">
              <a:buFont typeface="Arial" panose="020B0604020202020204" pitchFamily="34" charset="0"/>
              <a:buChar char="•"/>
            </a:pPr>
            <a:r>
              <a:rPr lang="en-US" sz="1200" dirty="0"/>
              <a:t>For systems with more the 2GB RAM – Increase GPU Memory</a:t>
            </a:r>
          </a:p>
        </p:txBody>
      </p:sp>
    </p:spTree>
    <p:extLst>
      <p:ext uri="{BB962C8B-B14F-4D97-AF65-F5344CB8AC3E}">
        <p14:creationId xmlns:p14="http://schemas.microsoft.com/office/powerpoint/2010/main" val="3318566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Tools</a:t>
            </a:r>
          </a:p>
        </p:txBody>
      </p:sp>
      <p:sp>
        <p:nvSpPr>
          <p:cNvPr id="3" name="Content Placeholder 2"/>
          <p:cNvSpPr>
            <a:spLocks noGrp="1"/>
          </p:cNvSpPr>
          <p:nvPr>
            <p:ph idx="1"/>
          </p:nvPr>
        </p:nvSpPr>
        <p:spPr/>
        <p:txBody>
          <a:bodyPr/>
          <a:lstStyle/>
          <a:p>
            <a:r>
              <a:rPr lang="en-US" dirty="0"/>
              <a:t>Linux or MAC computer with USB and network. </a:t>
            </a:r>
          </a:p>
          <a:p>
            <a:pPr lvl="1"/>
            <a:r>
              <a:rPr lang="en-US" dirty="0"/>
              <a:t> With a Linux computer, it makes it easy to copy, change and back up Raspberry Pi SD cards using the “dd” command. </a:t>
            </a:r>
          </a:p>
          <a:p>
            <a:pPr lvl="1"/>
            <a:r>
              <a:rPr lang="en-US" dirty="0"/>
              <a:t>Also, the ssh, and ssh –X makes it easy to remote in to work.</a:t>
            </a:r>
          </a:p>
          <a:p>
            <a:r>
              <a:rPr lang="en-US" dirty="0"/>
              <a:t>Win32 Disk Imager - </a:t>
            </a:r>
            <a:r>
              <a:rPr lang="en-US" sz="2000" dirty="0"/>
              <a:t>A perfect tool copying and backing up Raspberry Pi SD cards.  Do not do a direct SD to SD copy.</a:t>
            </a:r>
          </a:p>
          <a:p>
            <a:r>
              <a:rPr lang="en-US" dirty="0"/>
              <a:t>PuTTY - </a:t>
            </a:r>
            <a:r>
              <a:rPr lang="en-US" sz="2000" dirty="0"/>
              <a:t>creates a terminal window that can be used to “ssh” to any Linux computer on you network from a windows machine.</a:t>
            </a:r>
          </a:p>
          <a:p>
            <a:r>
              <a:rPr lang="en-US" dirty="0"/>
              <a:t>VNC/ RealVNC </a:t>
            </a:r>
            <a:r>
              <a:rPr lang="en-US" sz="2000" dirty="0"/>
              <a:t>– VNC can display a desktop to another computer Linux or Windows.  Very nice for remote work from different platforms.</a:t>
            </a:r>
          </a:p>
          <a:p>
            <a:r>
              <a:rPr lang="en-US" dirty="0"/>
              <a:t>USB power 3.0A or more - </a:t>
            </a:r>
            <a:r>
              <a:rPr lang="en-US" sz="2000" dirty="0"/>
              <a:t>While most computers are limited to 500mA of current on the USB port, it is easy to have more that that draw from a Raspberry Pi with accessories.</a:t>
            </a:r>
            <a:endParaRPr lang="en-US" dirty="0"/>
          </a:p>
        </p:txBody>
      </p:sp>
    </p:spTree>
    <p:extLst>
      <p:ext uri="{BB962C8B-B14F-4D97-AF65-F5344CB8AC3E}">
        <p14:creationId xmlns:p14="http://schemas.microsoft.com/office/powerpoint/2010/main" val="2585216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0057-6EBC-4EE2-AE5C-DB7D3ADCBE0F}"/>
              </a:ext>
            </a:extLst>
          </p:cNvPr>
          <p:cNvSpPr>
            <a:spLocks noGrp="1"/>
          </p:cNvSpPr>
          <p:nvPr>
            <p:ph type="title"/>
          </p:nvPr>
        </p:nvSpPr>
        <p:spPr/>
        <p:txBody>
          <a:bodyPr/>
          <a:lstStyle/>
          <a:p>
            <a:r>
              <a:rPr lang="en-US" dirty="0"/>
              <a:t>VNC – Remote access desktop</a:t>
            </a:r>
          </a:p>
        </p:txBody>
      </p:sp>
      <p:sp>
        <p:nvSpPr>
          <p:cNvPr id="3" name="Content Placeholder 2">
            <a:extLst>
              <a:ext uri="{FF2B5EF4-FFF2-40B4-BE49-F238E27FC236}">
                <a16:creationId xmlns:a16="http://schemas.microsoft.com/office/drawing/2014/main" id="{2E9F736E-0CB2-4FC8-8F19-2270C544FFB1}"/>
              </a:ext>
            </a:extLst>
          </p:cNvPr>
          <p:cNvSpPr>
            <a:spLocks noGrp="1"/>
          </p:cNvSpPr>
          <p:nvPr>
            <p:ph idx="1"/>
          </p:nvPr>
        </p:nvSpPr>
        <p:spPr/>
        <p:txBody>
          <a:bodyPr>
            <a:normAutofit/>
          </a:bodyPr>
          <a:lstStyle/>
          <a:p>
            <a:r>
              <a:rPr lang="en-US" sz="1800" dirty="0">
                <a:hlinkClick r:id="rId2"/>
              </a:rPr>
              <a:t>https://www.realvnc.com/en/connect/download/viewer/</a:t>
            </a:r>
            <a:r>
              <a:rPr lang="en-US" sz="1800" dirty="0"/>
              <a:t> - Download a viewer</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41CA1D60-1FD8-4F83-A7F2-02D460A1DC7C}"/>
              </a:ext>
            </a:extLst>
          </p:cNvPr>
          <p:cNvPicPr>
            <a:picLocks noChangeAspect="1"/>
          </p:cNvPicPr>
          <p:nvPr/>
        </p:nvPicPr>
        <p:blipFill>
          <a:blip r:embed="rId3"/>
          <a:stretch>
            <a:fillRect/>
          </a:stretch>
        </p:blipFill>
        <p:spPr>
          <a:xfrm>
            <a:off x="4162425" y="1981200"/>
            <a:ext cx="4524375" cy="3242639"/>
          </a:xfrm>
          <a:prstGeom prst="rect">
            <a:avLst/>
          </a:prstGeom>
        </p:spPr>
      </p:pic>
      <p:pic>
        <p:nvPicPr>
          <p:cNvPr id="7" name="Picture 6">
            <a:extLst>
              <a:ext uri="{FF2B5EF4-FFF2-40B4-BE49-F238E27FC236}">
                <a16:creationId xmlns:a16="http://schemas.microsoft.com/office/drawing/2014/main" id="{496BD8C0-CAAA-44C8-A49E-47BFF96F7F1C}"/>
              </a:ext>
            </a:extLst>
          </p:cNvPr>
          <p:cNvPicPr>
            <a:picLocks noChangeAspect="1"/>
          </p:cNvPicPr>
          <p:nvPr/>
        </p:nvPicPr>
        <p:blipFill rotWithShape="1">
          <a:blip r:embed="rId4"/>
          <a:srcRect l="2758" b="8070"/>
          <a:stretch/>
        </p:blipFill>
        <p:spPr>
          <a:xfrm>
            <a:off x="762000" y="1960553"/>
            <a:ext cx="2686050" cy="1392248"/>
          </a:xfrm>
          <a:prstGeom prst="rect">
            <a:avLst/>
          </a:prstGeom>
        </p:spPr>
      </p:pic>
      <p:cxnSp>
        <p:nvCxnSpPr>
          <p:cNvPr id="9" name="Straight Arrow Connector 8">
            <a:extLst>
              <a:ext uri="{FF2B5EF4-FFF2-40B4-BE49-F238E27FC236}">
                <a16:creationId xmlns:a16="http://schemas.microsoft.com/office/drawing/2014/main" id="{DFEC08A0-C28B-47A3-85D3-8980E826BD79}"/>
              </a:ext>
            </a:extLst>
          </p:cNvPr>
          <p:cNvCxnSpPr/>
          <p:nvPr/>
        </p:nvCxnSpPr>
        <p:spPr>
          <a:xfrm flipH="1" flipV="1">
            <a:off x="2438400" y="2514600"/>
            <a:ext cx="2286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31525B-8FDC-465D-9A86-9120A280DCC8}"/>
              </a:ext>
            </a:extLst>
          </p:cNvPr>
          <p:cNvSpPr txBox="1"/>
          <p:nvPr/>
        </p:nvSpPr>
        <p:spPr>
          <a:xfrm>
            <a:off x="533400" y="3505200"/>
            <a:ext cx="3124200" cy="646331"/>
          </a:xfrm>
          <a:prstGeom prst="rect">
            <a:avLst/>
          </a:prstGeom>
          <a:noFill/>
        </p:spPr>
        <p:txBody>
          <a:bodyPr wrap="square" rtlCol="0">
            <a:spAutoFit/>
          </a:bodyPr>
          <a:lstStyle/>
          <a:p>
            <a:r>
              <a:rPr lang="en-US" dirty="0"/>
              <a:t>Hover over network symbol in upper right to find address</a:t>
            </a:r>
          </a:p>
        </p:txBody>
      </p:sp>
      <p:cxnSp>
        <p:nvCxnSpPr>
          <p:cNvPr id="12" name="Straight Arrow Connector 11">
            <a:extLst>
              <a:ext uri="{FF2B5EF4-FFF2-40B4-BE49-F238E27FC236}">
                <a16:creationId xmlns:a16="http://schemas.microsoft.com/office/drawing/2014/main" id="{4979DD5B-4392-44F8-8F89-C49C0673D561}"/>
              </a:ext>
            </a:extLst>
          </p:cNvPr>
          <p:cNvCxnSpPr/>
          <p:nvPr/>
        </p:nvCxnSpPr>
        <p:spPr>
          <a:xfrm flipV="1">
            <a:off x="3124200" y="2362200"/>
            <a:ext cx="1676400" cy="76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534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04CF-0707-4F11-9C8B-E60AE55704F0}"/>
              </a:ext>
            </a:extLst>
          </p:cNvPr>
          <p:cNvSpPr>
            <a:spLocks noGrp="1"/>
          </p:cNvSpPr>
          <p:nvPr>
            <p:ph type="title"/>
          </p:nvPr>
        </p:nvSpPr>
        <p:spPr/>
        <p:txBody>
          <a:bodyPr/>
          <a:lstStyle/>
          <a:p>
            <a:r>
              <a:rPr lang="en-US" dirty="0"/>
              <a:t>VNC to Your Pi from Anywhere</a:t>
            </a:r>
          </a:p>
        </p:txBody>
      </p:sp>
      <p:pic>
        <p:nvPicPr>
          <p:cNvPr id="5" name="Content Placeholder 4">
            <a:extLst>
              <a:ext uri="{FF2B5EF4-FFF2-40B4-BE49-F238E27FC236}">
                <a16:creationId xmlns:a16="http://schemas.microsoft.com/office/drawing/2014/main" id="{1528C587-8BF7-4D40-9E42-68FF6C283A87}"/>
              </a:ext>
            </a:extLst>
          </p:cNvPr>
          <p:cNvPicPr>
            <a:picLocks noGrp="1" noChangeAspect="1"/>
          </p:cNvPicPr>
          <p:nvPr>
            <p:ph idx="1"/>
          </p:nvPr>
        </p:nvPicPr>
        <p:blipFill>
          <a:blip r:embed="rId2"/>
          <a:stretch>
            <a:fillRect/>
          </a:stretch>
        </p:blipFill>
        <p:spPr>
          <a:xfrm>
            <a:off x="1600200" y="2209800"/>
            <a:ext cx="7486650" cy="4429125"/>
          </a:xfrm>
        </p:spPr>
      </p:pic>
      <p:sp>
        <p:nvSpPr>
          <p:cNvPr id="7" name="TextBox 6">
            <a:extLst>
              <a:ext uri="{FF2B5EF4-FFF2-40B4-BE49-F238E27FC236}">
                <a16:creationId xmlns:a16="http://schemas.microsoft.com/office/drawing/2014/main" id="{27D7A3DE-8E0B-4C4C-A603-F2C14E123C52}"/>
              </a:ext>
            </a:extLst>
          </p:cNvPr>
          <p:cNvSpPr txBox="1"/>
          <p:nvPr/>
        </p:nvSpPr>
        <p:spPr>
          <a:xfrm>
            <a:off x="276225" y="1720334"/>
            <a:ext cx="8305800" cy="369332"/>
          </a:xfrm>
          <a:prstGeom prst="rect">
            <a:avLst/>
          </a:prstGeom>
          <a:noFill/>
        </p:spPr>
        <p:txBody>
          <a:bodyPr wrap="square">
            <a:spAutoFit/>
          </a:bodyPr>
          <a:lstStyle/>
          <a:p>
            <a:pPr marL="0" indent="0">
              <a:buNone/>
            </a:pPr>
            <a:r>
              <a:rPr lang="en-US" sz="1800" dirty="0"/>
              <a:t>For Remote access set up an account. </a:t>
            </a:r>
            <a:r>
              <a:rPr lang="en-US" sz="1800" dirty="0">
                <a:hlinkClick r:id="rId3"/>
              </a:rPr>
              <a:t>https://www.realvnc.com/en/raspberrypi/</a:t>
            </a:r>
            <a:r>
              <a:rPr lang="en-US" sz="1800" dirty="0"/>
              <a:t>  </a:t>
            </a:r>
          </a:p>
        </p:txBody>
      </p:sp>
      <p:cxnSp>
        <p:nvCxnSpPr>
          <p:cNvPr id="9" name="Straight Arrow Connector 8">
            <a:extLst>
              <a:ext uri="{FF2B5EF4-FFF2-40B4-BE49-F238E27FC236}">
                <a16:creationId xmlns:a16="http://schemas.microsoft.com/office/drawing/2014/main" id="{71759A3A-C283-4F3E-B067-72F4FF54DFE4}"/>
              </a:ext>
            </a:extLst>
          </p:cNvPr>
          <p:cNvCxnSpPr/>
          <p:nvPr/>
        </p:nvCxnSpPr>
        <p:spPr>
          <a:xfrm flipV="1">
            <a:off x="1143000" y="4495800"/>
            <a:ext cx="9906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067AA-F540-4B87-85C5-06A3F1F066EA}"/>
              </a:ext>
            </a:extLst>
          </p:cNvPr>
          <p:cNvSpPr txBox="1"/>
          <p:nvPr/>
        </p:nvSpPr>
        <p:spPr>
          <a:xfrm>
            <a:off x="228600" y="4648200"/>
            <a:ext cx="1295400" cy="1200329"/>
          </a:xfrm>
          <a:prstGeom prst="rect">
            <a:avLst/>
          </a:prstGeom>
          <a:noFill/>
        </p:spPr>
        <p:txBody>
          <a:bodyPr wrap="square" rtlCol="0">
            <a:spAutoFit/>
          </a:bodyPr>
          <a:lstStyle/>
          <a:p>
            <a:r>
              <a:rPr lang="en-US" dirty="0"/>
              <a:t>Sign in once an account is created</a:t>
            </a:r>
          </a:p>
        </p:txBody>
      </p:sp>
    </p:spTree>
    <p:extLst>
      <p:ext uri="{BB962C8B-B14F-4D97-AF65-F5344CB8AC3E}">
        <p14:creationId xmlns:p14="http://schemas.microsoft.com/office/powerpoint/2010/main" val="1379540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2CAB-7A16-4329-849D-9BEE76235592}"/>
              </a:ext>
            </a:extLst>
          </p:cNvPr>
          <p:cNvSpPr>
            <a:spLocks noGrp="1"/>
          </p:cNvSpPr>
          <p:nvPr>
            <p:ph type="title"/>
          </p:nvPr>
        </p:nvSpPr>
        <p:spPr/>
        <p:txBody>
          <a:bodyPr/>
          <a:lstStyle/>
          <a:p>
            <a:r>
              <a:rPr lang="en-US" dirty="0"/>
              <a:t>WinSCP</a:t>
            </a:r>
          </a:p>
        </p:txBody>
      </p:sp>
      <p:sp>
        <p:nvSpPr>
          <p:cNvPr id="3" name="Content Placeholder 2">
            <a:extLst>
              <a:ext uri="{FF2B5EF4-FFF2-40B4-BE49-F238E27FC236}">
                <a16:creationId xmlns:a16="http://schemas.microsoft.com/office/drawing/2014/main" id="{6938FD71-AADA-4AFC-A10B-E9D1AE658321}"/>
              </a:ext>
            </a:extLst>
          </p:cNvPr>
          <p:cNvSpPr>
            <a:spLocks noGrp="1"/>
          </p:cNvSpPr>
          <p:nvPr>
            <p:ph idx="1"/>
          </p:nvPr>
        </p:nvSpPr>
        <p:spPr/>
        <p:txBody>
          <a:bodyPr/>
          <a:lstStyle/>
          <a:p>
            <a:pPr marL="0" indent="0">
              <a:buNone/>
            </a:pPr>
            <a:r>
              <a:rPr lang="en-US" dirty="0">
                <a:hlinkClick r:id="rId2"/>
              </a:rPr>
              <a:t>https://winscp.net/eng/download.php</a:t>
            </a:r>
            <a:r>
              <a:rPr lang="en-US" dirty="0"/>
              <a:t> </a:t>
            </a:r>
          </a:p>
          <a:p>
            <a:pPr marL="0" indent="0">
              <a:buNone/>
            </a:pPr>
            <a:endParaRPr lang="en-US" dirty="0"/>
          </a:p>
        </p:txBody>
      </p:sp>
      <p:pic>
        <p:nvPicPr>
          <p:cNvPr id="5" name="Picture 4">
            <a:extLst>
              <a:ext uri="{FF2B5EF4-FFF2-40B4-BE49-F238E27FC236}">
                <a16:creationId xmlns:a16="http://schemas.microsoft.com/office/drawing/2014/main" id="{2ED59142-B2A4-48C1-B1E8-5AFD02EFDC17}"/>
              </a:ext>
            </a:extLst>
          </p:cNvPr>
          <p:cNvPicPr>
            <a:picLocks noChangeAspect="1"/>
          </p:cNvPicPr>
          <p:nvPr/>
        </p:nvPicPr>
        <p:blipFill>
          <a:blip r:embed="rId3"/>
          <a:stretch>
            <a:fillRect/>
          </a:stretch>
        </p:blipFill>
        <p:spPr>
          <a:xfrm>
            <a:off x="0" y="2133600"/>
            <a:ext cx="9144000" cy="3289610"/>
          </a:xfrm>
          <a:prstGeom prst="rect">
            <a:avLst/>
          </a:prstGeom>
        </p:spPr>
      </p:pic>
    </p:spTree>
    <p:extLst>
      <p:ext uri="{BB962C8B-B14F-4D97-AF65-F5344CB8AC3E}">
        <p14:creationId xmlns:p14="http://schemas.microsoft.com/office/powerpoint/2010/main" val="4251867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BEB-DF6A-493D-B167-6A36B8DB3491}"/>
              </a:ext>
            </a:extLst>
          </p:cNvPr>
          <p:cNvSpPr>
            <a:spLocks noGrp="1"/>
          </p:cNvSpPr>
          <p:nvPr>
            <p:ph type="title"/>
          </p:nvPr>
        </p:nvSpPr>
        <p:spPr/>
        <p:txBody>
          <a:bodyPr/>
          <a:lstStyle/>
          <a:p>
            <a:r>
              <a:rPr lang="en-US" dirty="0"/>
              <a:t>Using WinSCP</a:t>
            </a:r>
          </a:p>
        </p:txBody>
      </p:sp>
      <p:pic>
        <p:nvPicPr>
          <p:cNvPr id="5" name="Content Placeholder 4">
            <a:extLst>
              <a:ext uri="{FF2B5EF4-FFF2-40B4-BE49-F238E27FC236}">
                <a16:creationId xmlns:a16="http://schemas.microsoft.com/office/drawing/2014/main" id="{151B2564-7644-4E25-81D1-4345331DD263}"/>
              </a:ext>
            </a:extLst>
          </p:cNvPr>
          <p:cNvPicPr>
            <a:picLocks noGrp="1" noChangeAspect="1"/>
          </p:cNvPicPr>
          <p:nvPr>
            <p:ph idx="1"/>
          </p:nvPr>
        </p:nvPicPr>
        <p:blipFill>
          <a:blip r:embed="rId2"/>
          <a:stretch>
            <a:fillRect/>
          </a:stretch>
        </p:blipFill>
        <p:spPr>
          <a:xfrm>
            <a:off x="800374" y="1600200"/>
            <a:ext cx="7543251" cy="4876800"/>
          </a:xfrm>
        </p:spPr>
      </p:pic>
      <p:cxnSp>
        <p:nvCxnSpPr>
          <p:cNvPr id="9" name="Straight Arrow Connector 8">
            <a:extLst>
              <a:ext uri="{FF2B5EF4-FFF2-40B4-BE49-F238E27FC236}">
                <a16:creationId xmlns:a16="http://schemas.microsoft.com/office/drawing/2014/main" id="{A7B212FF-F7CB-4CE4-BF6A-5226E74630DD}"/>
              </a:ext>
            </a:extLst>
          </p:cNvPr>
          <p:cNvCxnSpPr/>
          <p:nvPr/>
        </p:nvCxnSpPr>
        <p:spPr>
          <a:xfrm flipH="1">
            <a:off x="5029200" y="2298356"/>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D3DD0B-E630-42A1-967F-2C16622E148A}"/>
              </a:ext>
            </a:extLst>
          </p:cNvPr>
          <p:cNvSpPr txBox="1"/>
          <p:nvPr/>
        </p:nvSpPr>
        <p:spPr>
          <a:xfrm>
            <a:off x="5867400" y="2145956"/>
            <a:ext cx="1981200" cy="369332"/>
          </a:xfrm>
          <a:prstGeom prst="rect">
            <a:avLst/>
          </a:prstGeom>
          <a:noFill/>
        </p:spPr>
        <p:txBody>
          <a:bodyPr wrap="square" rtlCol="0">
            <a:spAutoFit/>
          </a:bodyPr>
          <a:lstStyle/>
          <a:p>
            <a:r>
              <a:rPr lang="en-US" dirty="0">
                <a:solidFill>
                  <a:srgbClr val="0070C0"/>
                </a:solidFill>
              </a:rPr>
              <a:t>IP Address of Pi</a:t>
            </a:r>
          </a:p>
        </p:txBody>
      </p:sp>
      <p:cxnSp>
        <p:nvCxnSpPr>
          <p:cNvPr id="11" name="Straight Arrow Connector 10">
            <a:extLst>
              <a:ext uri="{FF2B5EF4-FFF2-40B4-BE49-F238E27FC236}">
                <a16:creationId xmlns:a16="http://schemas.microsoft.com/office/drawing/2014/main" id="{F7C8E18A-682D-4F13-809F-BAF9CB00046E}"/>
              </a:ext>
            </a:extLst>
          </p:cNvPr>
          <p:cNvCxnSpPr/>
          <p:nvPr/>
        </p:nvCxnSpPr>
        <p:spPr>
          <a:xfrm flipH="1">
            <a:off x="5105400" y="1905000"/>
            <a:ext cx="685800" cy="1295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D08C9-8168-4578-8FB6-23C2D6439FBB}"/>
              </a:ext>
            </a:extLst>
          </p:cNvPr>
          <p:cNvSpPr txBox="1"/>
          <p:nvPr/>
        </p:nvSpPr>
        <p:spPr>
          <a:xfrm>
            <a:off x="5943600" y="1752600"/>
            <a:ext cx="1752600" cy="369332"/>
          </a:xfrm>
          <a:prstGeom prst="rect">
            <a:avLst/>
          </a:prstGeom>
          <a:noFill/>
        </p:spPr>
        <p:txBody>
          <a:bodyPr wrap="square" rtlCol="0">
            <a:spAutoFit/>
          </a:bodyPr>
          <a:lstStyle/>
          <a:p>
            <a:r>
              <a:rPr lang="en-US" dirty="0">
                <a:solidFill>
                  <a:srgbClr val="0070C0"/>
                </a:solidFill>
              </a:rPr>
              <a:t>Set to SCP</a:t>
            </a:r>
          </a:p>
        </p:txBody>
      </p:sp>
    </p:spTree>
    <p:extLst>
      <p:ext uri="{BB962C8B-B14F-4D97-AF65-F5344CB8AC3E}">
        <p14:creationId xmlns:p14="http://schemas.microsoft.com/office/powerpoint/2010/main" val="660754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Windows Tools</a:t>
            </a:r>
          </a:p>
        </p:txBody>
      </p:sp>
      <p:sp>
        <p:nvSpPr>
          <p:cNvPr id="4" name="Rectangle 3"/>
          <p:cNvSpPr/>
          <p:nvPr/>
        </p:nvSpPr>
        <p:spPr>
          <a:xfrm>
            <a:off x="3556337" y="3244334"/>
            <a:ext cx="184731" cy="369332"/>
          </a:xfrm>
          <a:prstGeom prst="rect">
            <a:avLst/>
          </a:prstGeom>
        </p:spPr>
        <p:txBody>
          <a:bodyPr wrap="none">
            <a:sp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6200" y="2578913"/>
            <a:ext cx="44005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1524000"/>
            <a:ext cx="2867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22689" y="4623088"/>
            <a:ext cx="4034536" cy="2231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7800" y="1990725"/>
            <a:ext cx="3581400" cy="2679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257800" y="-18639"/>
            <a:ext cx="3907612" cy="20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464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C530-6A50-4F80-9969-E7995EA55452}"/>
              </a:ext>
            </a:extLst>
          </p:cNvPr>
          <p:cNvSpPr>
            <a:spLocks noGrp="1"/>
          </p:cNvSpPr>
          <p:nvPr>
            <p:ph type="title"/>
          </p:nvPr>
        </p:nvSpPr>
        <p:spPr/>
        <p:txBody>
          <a:bodyPr>
            <a:normAutofit fontScale="90000"/>
          </a:bodyPr>
          <a:lstStyle/>
          <a:p>
            <a:r>
              <a:rPr lang="en-US" dirty="0"/>
              <a:t>Think About the Scope of Your Project</a:t>
            </a:r>
          </a:p>
        </p:txBody>
      </p:sp>
      <p:sp>
        <p:nvSpPr>
          <p:cNvPr id="3" name="Content Placeholder 2">
            <a:extLst>
              <a:ext uri="{FF2B5EF4-FFF2-40B4-BE49-F238E27FC236}">
                <a16:creationId xmlns:a16="http://schemas.microsoft.com/office/drawing/2014/main" id="{C7E0DB77-65D1-42FF-8972-88FCEABA0CD9}"/>
              </a:ext>
            </a:extLst>
          </p:cNvPr>
          <p:cNvSpPr>
            <a:spLocks noGrp="1"/>
          </p:cNvSpPr>
          <p:nvPr>
            <p:ph idx="1"/>
          </p:nvPr>
        </p:nvSpPr>
        <p:spPr/>
        <p:txBody>
          <a:bodyPr/>
          <a:lstStyle/>
          <a:p>
            <a:pPr marL="457200" indent="-457200">
              <a:buFont typeface="+mj-lt"/>
              <a:buAutoNum type="arabicPeriod"/>
            </a:pPr>
            <a:r>
              <a:rPr lang="en-US" dirty="0"/>
              <a:t>Many projects try to reach too far. Start simple and improve over the semester.</a:t>
            </a:r>
          </a:p>
          <a:p>
            <a:pPr marL="457200" indent="-457200">
              <a:buFont typeface="+mj-lt"/>
              <a:buAutoNum type="arabicPeriod"/>
            </a:pPr>
            <a:r>
              <a:rPr lang="en-US" dirty="0"/>
              <a:t>Think a little ahead on what might be wanted.  For example, it is easier to get a board with Wi-Fi than add it later.</a:t>
            </a:r>
          </a:p>
          <a:p>
            <a:pPr marL="457200" indent="-457200">
              <a:buFont typeface="+mj-lt"/>
              <a:buAutoNum type="arabicPeriod"/>
            </a:pPr>
            <a:r>
              <a:rPr lang="en-US" dirty="0"/>
              <a:t>Does your project need analog I/O? Some systems have it built in, other need addon boards.</a:t>
            </a:r>
          </a:p>
          <a:p>
            <a:pPr marL="457200" indent="-457200">
              <a:buFont typeface="+mj-lt"/>
              <a:buAutoNum type="arabicPeriod"/>
            </a:pPr>
            <a:r>
              <a:rPr lang="en-US" dirty="0"/>
              <a:t>Hardware is only part of the picture; most projects need more time to write and debug the software.</a:t>
            </a:r>
          </a:p>
          <a:p>
            <a:pPr marL="457200" indent="-457200">
              <a:buFont typeface="+mj-lt"/>
              <a:buAutoNum type="arabicPeriod"/>
            </a:pPr>
            <a:r>
              <a:rPr lang="en-US" dirty="0"/>
              <a:t>When possible have two of any critical hardware piece. At the last minute, hardware breaks or gets damage.</a:t>
            </a:r>
          </a:p>
          <a:p>
            <a:pPr marL="457200" indent="-457200">
              <a:buFont typeface="+mj-lt"/>
              <a:buAutoNum type="arabicPeriod"/>
            </a:pPr>
            <a:r>
              <a:rPr lang="en-US" dirty="0"/>
              <a:t>Do not procrastinate! </a:t>
            </a:r>
          </a:p>
        </p:txBody>
      </p:sp>
    </p:spTree>
    <p:extLst>
      <p:ext uri="{BB962C8B-B14F-4D97-AF65-F5344CB8AC3E}">
        <p14:creationId xmlns:p14="http://schemas.microsoft.com/office/powerpoint/2010/main" val="27386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A66-82C9-42AA-8091-E5DF3E2455F5}"/>
              </a:ext>
            </a:extLst>
          </p:cNvPr>
          <p:cNvSpPr>
            <a:spLocks noGrp="1"/>
          </p:cNvSpPr>
          <p:nvPr>
            <p:ph type="title"/>
          </p:nvPr>
        </p:nvSpPr>
        <p:spPr/>
        <p:txBody>
          <a:bodyPr>
            <a:noAutofit/>
          </a:bodyPr>
          <a:lstStyle/>
          <a:p>
            <a:pPr algn="ctr"/>
            <a:r>
              <a:rPr lang="en-US" sz="3200" dirty="0"/>
              <a:t>Quick Word on SD Cards </a:t>
            </a:r>
            <a:br>
              <a:rPr lang="en-US" sz="3200" dirty="0"/>
            </a:br>
            <a:r>
              <a:rPr lang="en-US" sz="3200" dirty="0"/>
              <a:t> They are not all the same.</a:t>
            </a:r>
          </a:p>
        </p:txBody>
      </p:sp>
      <p:sp>
        <p:nvSpPr>
          <p:cNvPr id="3" name="Content Placeholder 2">
            <a:extLst>
              <a:ext uri="{FF2B5EF4-FFF2-40B4-BE49-F238E27FC236}">
                <a16:creationId xmlns:a16="http://schemas.microsoft.com/office/drawing/2014/main" id="{48CF04FD-37CD-432C-B3BD-CB42D2E38432}"/>
              </a:ext>
            </a:extLst>
          </p:cNvPr>
          <p:cNvSpPr>
            <a:spLocks noGrp="1"/>
          </p:cNvSpPr>
          <p:nvPr>
            <p:ph idx="1"/>
          </p:nvPr>
        </p:nvSpPr>
        <p:spPr>
          <a:xfrm>
            <a:off x="477644" y="1471960"/>
            <a:ext cx="8361556" cy="5157439"/>
          </a:xfrm>
        </p:spPr>
        <p:txBody>
          <a:bodyPr>
            <a:normAutofit/>
          </a:bodyPr>
          <a:lstStyle/>
          <a:p>
            <a:r>
              <a:rPr lang="en-US" sz="2000" dirty="0"/>
              <a:t>Backup your files!!!! SD Cards will get corrupted.</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When you copy an image, actual SD card size can vary by more than a GB.  To burn to a new card the image size or bigger is needed!  Both Windows and Linux copies will have this problem</a:t>
            </a:r>
          </a:p>
          <a:p>
            <a:r>
              <a:rPr lang="en-US" sz="2000" dirty="0"/>
              <a:t>If Linux dd is used, make sure to copy the root image. /dev/sdX not /dev/sdX0,1..</a:t>
            </a:r>
          </a:p>
        </p:txBody>
      </p:sp>
      <p:pic>
        <p:nvPicPr>
          <p:cNvPr id="5" name="Picture 4">
            <a:extLst>
              <a:ext uri="{FF2B5EF4-FFF2-40B4-BE49-F238E27FC236}">
                <a16:creationId xmlns:a16="http://schemas.microsoft.com/office/drawing/2014/main" id="{A2A9AB50-B84F-4181-8229-E21D2C95F8A4}"/>
              </a:ext>
            </a:extLst>
          </p:cNvPr>
          <p:cNvPicPr>
            <a:picLocks noChangeAspect="1"/>
          </p:cNvPicPr>
          <p:nvPr/>
        </p:nvPicPr>
        <p:blipFill>
          <a:blip r:embed="rId2"/>
          <a:stretch>
            <a:fillRect/>
          </a:stretch>
        </p:blipFill>
        <p:spPr>
          <a:xfrm>
            <a:off x="477644" y="2004767"/>
            <a:ext cx="3729038" cy="2553826"/>
          </a:xfrm>
          <a:prstGeom prst="rect">
            <a:avLst/>
          </a:prstGeom>
        </p:spPr>
      </p:pic>
      <p:pic>
        <p:nvPicPr>
          <p:cNvPr id="6" name="Picture 5">
            <a:extLst>
              <a:ext uri="{FF2B5EF4-FFF2-40B4-BE49-F238E27FC236}">
                <a16:creationId xmlns:a16="http://schemas.microsoft.com/office/drawing/2014/main" id="{8879AAEB-850A-4AF8-AFBA-3C45CF7CD66A}"/>
              </a:ext>
            </a:extLst>
          </p:cNvPr>
          <p:cNvPicPr>
            <a:picLocks noChangeAspect="1"/>
          </p:cNvPicPr>
          <p:nvPr/>
        </p:nvPicPr>
        <p:blipFill>
          <a:blip r:embed="rId3"/>
          <a:stretch>
            <a:fillRect/>
          </a:stretch>
        </p:blipFill>
        <p:spPr>
          <a:xfrm>
            <a:off x="4206682" y="1991351"/>
            <a:ext cx="3755638" cy="2567242"/>
          </a:xfrm>
          <a:prstGeom prst="rect">
            <a:avLst/>
          </a:prstGeom>
        </p:spPr>
      </p:pic>
      <p:pic>
        <p:nvPicPr>
          <p:cNvPr id="7" name="Picture 6">
            <a:extLst>
              <a:ext uri="{FF2B5EF4-FFF2-40B4-BE49-F238E27FC236}">
                <a16:creationId xmlns:a16="http://schemas.microsoft.com/office/drawing/2014/main" id="{775799FC-7AA0-4BD4-9E09-B42F15FCFEDB}"/>
              </a:ext>
            </a:extLst>
          </p:cNvPr>
          <p:cNvPicPr>
            <a:picLocks noChangeAspect="1"/>
          </p:cNvPicPr>
          <p:nvPr/>
        </p:nvPicPr>
        <p:blipFill>
          <a:blip r:embed="rId4"/>
          <a:stretch>
            <a:fillRect/>
          </a:stretch>
        </p:blipFill>
        <p:spPr>
          <a:xfrm>
            <a:off x="6248400" y="2831150"/>
            <a:ext cx="2667000" cy="1841897"/>
          </a:xfrm>
          <a:prstGeom prst="rect">
            <a:avLst/>
          </a:prstGeom>
        </p:spPr>
      </p:pic>
    </p:spTree>
    <p:extLst>
      <p:ext uri="{BB962C8B-B14F-4D97-AF65-F5344CB8AC3E}">
        <p14:creationId xmlns:p14="http://schemas.microsoft.com/office/powerpoint/2010/main" val="1716538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2835-354B-449F-A05F-86E8C51C65C1}"/>
              </a:ext>
            </a:extLst>
          </p:cNvPr>
          <p:cNvSpPr>
            <a:spLocks noGrp="1"/>
          </p:cNvSpPr>
          <p:nvPr>
            <p:ph type="title"/>
          </p:nvPr>
        </p:nvSpPr>
        <p:spPr/>
        <p:txBody>
          <a:bodyPr/>
          <a:lstStyle/>
          <a:p>
            <a:r>
              <a:rPr lang="en-US" dirty="0"/>
              <a:t>New Backup Tool SD Card Copier</a:t>
            </a:r>
          </a:p>
        </p:txBody>
      </p:sp>
      <p:pic>
        <p:nvPicPr>
          <p:cNvPr id="5" name="Content Placeholder 4">
            <a:extLst>
              <a:ext uri="{FF2B5EF4-FFF2-40B4-BE49-F238E27FC236}">
                <a16:creationId xmlns:a16="http://schemas.microsoft.com/office/drawing/2014/main" id="{9E3EA930-F4AA-4098-9824-D33BC7BA58DA}"/>
              </a:ext>
            </a:extLst>
          </p:cNvPr>
          <p:cNvPicPr>
            <a:picLocks noGrp="1" noChangeAspect="1"/>
          </p:cNvPicPr>
          <p:nvPr>
            <p:ph idx="1"/>
          </p:nvPr>
        </p:nvPicPr>
        <p:blipFill>
          <a:blip r:embed="rId2"/>
          <a:stretch>
            <a:fillRect/>
          </a:stretch>
        </p:blipFill>
        <p:spPr>
          <a:xfrm>
            <a:off x="472932" y="1371601"/>
            <a:ext cx="6613668" cy="3605012"/>
          </a:xfrm>
        </p:spPr>
      </p:pic>
      <p:sp>
        <p:nvSpPr>
          <p:cNvPr id="6" name="TextBox 5">
            <a:extLst>
              <a:ext uri="{FF2B5EF4-FFF2-40B4-BE49-F238E27FC236}">
                <a16:creationId xmlns:a16="http://schemas.microsoft.com/office/drawing/2014/main" id="{090588FF-CC92-49DB-8B52-0183AE883413}"/>
              </a:ext>
            </a:extLst>
          </p:cNvPr>
          <p:cNvSpPr txBox="1"/>
          <p:nvPr/>
        </p:nvSpPr>
        <p:spPr>
          <a:xfrm>
            <a:off x="381000" y="5086289"/>
            <a:ext cx="8229600" cy="1323439"/>
          </a:xfrm>
          <a:prstGeom prst="rect">
            <a:avLst/>
          </a:prstGeom>
          <a:noFill/>
        </p:spPr>
        <p:txBody>
          <a:bodyPr wrap="square" rtlCol="0">
            <a:spAutoFit/>
          </a:bodyPr>
          <a:lstStyle/>
          <a:p>
            <a:r>
              <a:rPr lang="en-US" sz="2000" dirty="0"/>
              <a:t>Make a backup of your system.  Copy From </a:t>
            </a:r>
            <a:r>
              <a:rPr lang="en-US" sz="2000" dirty="0">
                <a:solidFill>
                  <a:srgbClr val="C00000"/>
                </a:solidFill>
              </a:rPr>
              <a:t>/dev/mmcblk0 </a:t>
            </a:r>
            <a:r>
              <a:rPr lang="en-US" sz="2000" dirty="0"/>
              <a:t>never to!</a:t>
            </a:r>
          </a:p>
          <a:p>
            <a:endParaRPr lang="en-US" sz="2000" dirty="0"/>
          </a:p>
          <a:p>
            <a:r>
              <a:rPr lang="en-US" sz="2000" dirty="0"/>
              <a:t>While the copy is running close all other applications and do not make any changes to the file system.  </a:t>
            </a:r>
            <a:r>
              <a:rPr lang="en-US" sz="2000" dirty="0">
                <a:solidFill>
                  <a:srgbClr val="C00000"/>
                </a:solidFill>
              </a:rPr>
              <a:t> </a:t>
            </a:r>
          </a:p>
        </p:txBody>
      </p:sp>
      <p:sp>
        <p:nvSpPr>
          <p:cNvPr id="7" name="Rectangle 6">
            <a:extLst>
              <a:ext uri="{FF2B5EF4-FFF2-40B4-BE49-F238E27FC236}">
                <a16:creationId xmlns:a16="http://schemas.microsoft.com/office/drawing/2014/main" id="{ED84C859-3182-40D0-A046-F8A83F8F216E}"/>
              </a:ext>
            </a:extLst>
          </p:cNvPr>
          <p:cNvSpPr/>
          <p:nvPr/>
        </p:nvSpPr>
        <p:spPr>
          <a:xfrm>
            <a:off x="1676400" y="3962400"/>
            <a:ext cx="1143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474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Hooks ups for your Raspberry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505773" y="1600200"/>
            <a:ext cx="613245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3048000" y="28956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953000" y="2438400"/>
            <a:ext cx="5334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172200" y="2895600"/>
            <a:ext cx="3048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477000" y="2895600"/>
            <a:ext cx="4572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667000" y="4741403"/>
            <a:ext cx="7620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438400" y="25908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971800" y="2514600"/>
            <a:ext cx="1905000" cy="369332"/>
          </a:xfrm>
          <a:prstGeom prst="rect">
            <a:avLst/>
          </a:prstGeom>
          <a:noFill/>
        </p:spPr>
        <p:txBody>
          <a:bodyPr wrap="square" rtlCol="0">
            <a:spAutoFit/>
          </a:bodyPr>
          <a:lstStyle/>
          <a:p>
            <a:r>
              <a:rPr lang="en-US" dirty="0"/>
              <a:t>1. HDMI</a:t>
            </a:r>
          </a:p>
        </p:txBody>
      </p:sp>
      <p:sp>
        <p:nvSpPr>
          <p:cNvPr id="15" name="TextBox 14"/>
          <p:cNvSpPr txBox="1"/>
          <p:nvPr/>
        </p:nvSpPr>
        <p:spPr>
          <a:xfrm>
            <a:off x="6096000" y="2438400"/>
            <a:ext cx="1524000" cy="381000"/>
          </a:xfrm>
          <a:prstGeom prst="rect">
            <a:avLst/>
          </a:prstGeom>
          <a:noFill/>
        </p:spPr>
        <p:txBody>
          <a:bodyPr wrap="square" rtlCol="0">
            <a:spAutoFit/>
          </a:bodyPr>
          <a:lstStyle/>
          <a:p>
            <a:r>
              <a:rPr lang="en-US" dirty="0"/>
              <a:t>2. USB</a:t>
            </a:r>
          </a:p>
        </p:txBody>
      </p:sp>
      <p:sp>
        <p:nvSpPr>
          <p:cNvPr id="16" name="TextBox 15"/>
          <p:cNvSpPr txBox="1"/>
          <p:nvPr/>
        </p:nvSpPr>
        <p:spPr>
          <a:xfrm>
            <a:off x="2133600" y="2286000"/>
            <a:ext cx="1295400" cy="369332"/>
          </a:xfrm>
          <a:prstGeom prst="rect">
            <a:avLst/>
          </a:prstGeom>
          <a:noFill/>
        </p:spPr>
        <p:txBody>
          <a:bodyPr wrap="square" rtlCol="0">
            <a:spAutoFit/>
          </a:bodyPr>
          <a:lstStyle/>
          <a:p>
            <a:r>
              <a:rPr lang="en-US" dirty="0"/>
              <a:t>3. Power</a:t>
            </a:r>
          </a:p>
        </p:txBody>
      </p:sp>
      <p:sp>
        <p:nvSpPr>
          <p:cNvPr id="18" name="TextBox 17"/>
          <p:cNvSpPr txBox="1"/>
          <p:nvPr/>
        </p:nvSpPr>
        <p:spPr>
          <a:xfrm>
            <a:off x="4194779" y="2101334"/>
            <a:ext cx="2510821" cy="369332"/>
          </a:xfrm>
          <a:prstGeom prst="rect">
            <a:avLst/>
          </a:prstGeom>
          <a:noFill/>
        </p:spPr>
        <p:txBody>
          <a:bodyPr wrap="square" rtlCol="0">
            <a:spAutoFit/>
          </a:bodyPr>
          <a:lstStyle/>
          <a:p>
            <a:r>
              <a:rPr lang="en-US" dirty="0"/>
              <a:t>10/100/1000 Network</a:t>
            </a:r>
          </a:p>
        </p:txBody>
      </p:sp>
      <p:sp>
        <p:nvSpPr>
          <p:cNvPr id="19" name="TextBox 18"/>
          <p:cNvSpPr txBox="1"/>
          <p:nvPr/>
        </p:nvSpPr>
        <p:spPr>
          <a:xfrm>
            <a:off x="1752600" y="5827725"/>
            <a:ext cx="2438400" cy="369332"/>
          </a:xfrm>
          <a:prstGeom prst="rect">
            <a:avLst/>
          </a:prstGeom>
          <a:noFill/>
        </p:spPr>
        <p:txBody>
          <a:bodyPr wrap="square" rtlCol="0">
            <a:spAutoFit/>
          </a:bodyPr>
          <a:lstStyle/>
          <a:p>
            <a:r>
              <a:rPr lang="en-US" dirty="0"/>
              <a:t>Audio/Analog Video</a:t>
            </a:r>
          </a:p>
        </p:txBody>
      </p:sp>
    </p:spTree>
    <p:extLst>
      <p:ext uri="{BB962C8B-B14F-4D97-AF65-F5344CB8AC3E}">
        <p14:creationId xmlns:p14="http://schemas.microsoft.com/office/powerpoint/2010/main" val="1958675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Hook up your Raspberry Pi</a:t>
            </a:r>
          </a:p>
        </p:txBody>
      </p:sp>
      <p:sp>
        <p:nvSpPr>
          <p:cNvPr id="3" name="Content Placeholder 2"/>
          <p:cNvSpPr>
            <a:spLocks noGrp="1"/>
          </p:cNvSpPr>
          <p:nvPr>
            <p:ph idx="1"/>
          </p:nvPr>
        </p:nvSpPr>
        <p:spPr/>
        <p:txBody>
          <a:bodyPr/>
          <a:lstStyle/>
          <a:p>
            <a:r>
              <a:rPr lang="en-US" dirty="0"/>
              <a:t>Round up the components.  Pi, HDMI cable and display, power supply, power cable, USB mouse and USB keyboard.</a:t>
            </a:r>
          </a:p>
          <a:p>
            <a:r>
              <a:rPr lang="en-US" dirty="0"/>
              <a:t>Plug in the HDMI to the display and Raspberry Pi.</a:t>
            </a:r>
          </a:p>
          <a:p>
            <a:r>
              <a:rPr lang="en-US" dirty="0"/>
              <a:t>Plug in USB mouse and keyboard.</a:t>
            </a:r>
          </a:p>
          <a:p>
            <a:r>
              <a:rPr lang="en-US" dirty="0"/>
              <a:t>Plug in power cable on Raspberry Pi end, and then plug in power.</a:t>
            </a:r>
          </a:p>
          <a:p>
            <a:r>
              <a:rPr lang="en-US" dirty="0"/>
              <a:t>Watch HDMI display and make sure it is booting.</a:t>
            </a:r>
          </a:p>
          <a:p>
            <a:r>
              <a:rPr lang="en-US" dirty="0"/>
              <a:t>If it is not booting unplug power and check the SD card.</a:t>
            </a:r>
          </a:p>
          <a:p>
            <a:r>
              <a:rPr lang="en-US" dirty="0"/>
              <a:t>Do not Plug in or remove hardware components while the Pi is powered! It can cause flash corruption.  </a:t>
            </a:r>
          </a:p>
        </p:txBody>
      </p:sp>
    </p:spTree>
    <p:extLst>
      <p:ext uri="{BB962C8B-B14F-4D97-AF65-F5344CB8AC3E}">
        <p14:creationId xmlns:p14="http://schemas.microsoft.com/office/powerpoint/2010/main" val="3643505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Raspian Buster</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3981" y="1600200"/>
            <a:ext cx="687603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041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2144077"/>
            <a:ext cx="6781800" cy="432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Terminal Window</a:t>
            </a:r>
          </a:p>
        </p:txBody>
      </p:sp>
      <p:cxnSp>
        <p:nvCxnSpPr>
          <p:cNvPr id="5" name="Straight Arrow Connector 4"/>
          <p:cNvCxnSpPr/>
          <p:nvPr/>
        </p:nvCxnSpPr>
        <p:spPr>
          <a:xfrm flipH="1">
            <a:off x="2895600" y="1657066"/>
            <a:ext cx="344100" cy="609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29000" y="1524000"/>
            <a:ext cx="1981200" cy="369332"/>
          </a:xfrm>
          <a:prstGeom prst="rect">
            <a:avLst/>
          </a:prstGeom>
          <a:noFill/>
        </p:spPr>
        <p:txBody>
          <a:bodyPr wrap="square" rtlCol="0">
            <a:spAutoFit/>
          </a:bodyPr>
          <a:lstStyle/>
          <a:p>
            <a:r>
              <a:rPr lang="en-US" dirty="0"/>
              <a:t>Click here once</a:t>
            </a:r>
          </a:p>
        </p:txBody>
      </p:sp>
    </p:spTree>
    <p:extLst>
      <p:ext uri="{BB962C8B-B14F-4D97-AF65-F5344CB8AC3E}">
        <p14:creationId xmlns:p14="http://schemas.microsoft.com/office/powerpoint/2010/main" val="1496785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window commands</a:t>
            </a:r>
          </a:p>
        </p:txBody>
      </p:sp>
      <p:sp>
        <p:nvSpPr>
          <p:cNvPr id="3" name="Content Placeholder 2"/>
          <p:cNvSpPr>
            <a:spLocks noGrp="1"/>
          </p:cNvSpPr>
          <p:nvPr>
            <p:ph idx="1"/>
          </p:nvPr>
        </p:nvSpPr>
        <p:spPr>
          <a:xfrm>
            <a:off x="457200" y="1600200"/>
            <a:ext cx="8229600" cy="5181600"/>
          </a:xfrm>
        </p:spPr>
        <p:txBody>
          <a:bodyPr>
            <a:normAutofit lnSpcReduction="10000"/>
          </a:bodyPr>
          <a:lstStyle/>
          <a:p>
            <a:r>
              <a:rPr lang="en-US" dirty="0"/>
              <a:t>ls = list files in directory ls –l = List long ls –a = List all</a:t>
            </a:r>
          </a:p>
          <a:p>
            <a:r>
              <a:rPr lang="en-US" dirty="0"/>
              <a:t>cd (</a:t>
            </a:r>
            <a:r>
              <a:rPr lang="en-US" dirty="0" err="1"/>
              <a:t>dir</a:t>
            </a:r>
            <a:r>
              <a:rPr lang="en-US" dirty="0"/>
              <a:t> name) = change directory</a:t>
            </a:r>
          </a:p>
          <a:p>
            <a:r>
              <a:rPr lang="en-US" dirty="0" err="1"/>
              <a:t>df</a:t>
            </a:r>
            <a:r>
              <a:rPr lang="en-US" dirty="0"/>
              <a:t> –h = Show file systems sizes and usage </a:t>
            </a:r>
          </a:p>
          <a:p>
            <a:r>
              <a:rPr lang="en-US" dirty="0" err="1"/>
              <a:t>nano</a:t>
            </a:r>
            <a:r>
              <a:rPr lang="en-US" dirty="0"/>
              <a:t> (file) = Simple intuitive text editor</a:t>
            </a:r>
          </a:p>
          <a:p>
            <a:r>
              <a:rPr lang="en-US" dirty="0"/>
              <a:t>vi (file) = Simple powerful non-intuitive text editor.</a:t>
            </a:r>
          </a:p>
          <a:p>
            <a:r>
              <a:rPr lang="en-US" dirty="0"/>
              <a:t>cat (file) = output the contents of a file</a:t>
            </a:r>
          </a:p>
          <a:p>
            <a:r>
              <a:rPr lang="en-US" dirty="0"/>
              <a:t>less (file) = output a file one page at a time</a:t>
            </a:r>
          </a:p>
          <a:p>
            <a:r>
              <a:rPr lang="en-US" dirty="0"/>
              <a:t>apt install (package) = get a package to install </a:t>
            </a:r>
          </a:p>
          <a:p>
            <a:r>
              <a:rPr lang="en-US" dirty="0"/>
              <a:t>apt update = update packages</a:t>
            </a:r>
          </a:p>
          <a:p>
            <a:r>
              <a:rPr lang="en-US" dirty="0"/>
              <a:t>apt-cache show (key word) = show available packages </a:t>
            </a:r>
          </a:p>
          <a:p>
            <a:r>
              <a:rPr lang="en-US" dirty="0" err="1"/>
              <a:t>sudo</a:t>
            </a:r>
            <a:r>
              <a:rPr lang="en-US" dirty="0"/>
              <a:t> = next command execute as root</a:t>
            </a:r>
          </a:p>
          <a:p>
            <a:r>
              <a:rPr lang="en-US" dirty="0"/>
              <a:t>ifconfig = show the </a:t>
            </a:r>
            <a:r>
              <a:rPr lang="en-US" dirty="0" err="1"/>
              <a:t>ip</a:t>
            </a:r>
            <a:r>
              <a:rPr lang="en-US" dirty="0"/>
              <a:t> interface connections</a:t>
            </a:r>
          </a:p>
          <a:p>
            <a:endParaRPr lang="en-US" dirty="0"/>
          </a:p>
        </p:txBody>
      </p:sp>
      <p:sp>
        <p:nvSpPr>
          <p:cNvPr id="4" name="TextBox 3">
            <a:extLst>
              <a:ext uri="{FF2B5EF4-FFF2-40B4-BE49-F238E27FC236}">
                <a16:creationId xmlns:a16="http://schemas.microsoft.com/office/drawing/2014/main" id="{05DB9EC3-BE5F-4BF3-83A1-3886535B325B}"/>
              </a:ext>
            </a:extLst>
          </p:cNvPr>
          <p:cNvSpPr txBox="1"/>
          <p:nvPr/>
        </p:nvSpPr>
        <p:spPr>
          <a:xfrm>
            <a:off x="533400" y="1254323"/>
            <a:ext cx="8305800" cy="307777"/>
          </a:xfrm>
          <a:prstGeom prst="rect">
            <a:avLst/>
          </a:prstGeom>
          <a:noFill/>
        </p:spPr>
        <p:txBody>
          <a:bodyPr wrap="square" rtlCol="0">
            <a:spAutoFit/>
          </a:bodyPr>
          <a:lstStyle/>
          <a:p>
            <a:r>
              <a:rPr lang="en-US" sz="1400" dirty="0">
                <a:hlinkClick r:id="rId2"/>
              </a:rPr>
              <a:t>https://www.tomshardware.com/reviews/raspberry-pi-command-line-commands,6159.html</a:t>
            </a:r>
            <a:endParaRPr lang="en-US" sz="1400" dirty="0"/>
          </a:p>
        </p:txBody>
      </p:sp>
    </p:spTree>
    <p:extLst>
      <p:ext uri="{BB962C8B-B14F-4D97-AF65-F5344CB8AC3E}">
        <p14:creationId xmlns:p14="http://schemas.microsoft.com/office/powerpoint/2010/main" val="213454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dirty="0"/>
              <a:t>Ways to get applications and software packages</a:t>
            </a:r>
          </a:p>
        </p:txBody>
      </p:sp>
      <p:sp>
        <p:nvSpPr>
          <p:cNvPr id="3" name="Content Placeholder 2"/>
          <p:cNvSpPr>
            <a:spLocks noGrp="1"/>
          </p:cNvSpPr>
          <p:nvPr>
            <p:ph idx="1"/>
          </p:nvPr>
        </p:nvSpPr>
        <p:spPr>
          <a:xfrm>
            <a:off x="228600" y="1600200"/>
            <a:ext cx="8839200" cy="4876800"/>
          </a:xfrm>
        </p:spPr>
        <p:txBody>
          <a:bodyPr/>
          <a:lstStyle/>
          <a:p>
            <a:r>
              <a:rPr lang="en-US" dirty="0"/>
              <a:t>apt-cache search [package]</a:t>
            </a:r>
          </a:p>
          <a:p>
            <a:r>
              <a:rPr lang="en-US" dirty="0" err="1"/>
              <a:t>sudo</a:t>
            </a:r>
            <a:r>
              <a:rPr lang="en-US" dirty="0"/>
              <a:t> apt install [package] octave, </a:t>
            </a:r>
            <a:r>
              <a:rPr lang="en-US" dirty="0" err="1"/>
              <a:t>mysql</a:t>
            </a:r>
            <a:r>
              <a:rPr lang="en-US" dirty="0"/>
              <a:t>, git, python-pip…</a:t>
            </a:r>
          </a:p>
          <a:p>
            <a:r>
              <a:rPr lang="en-US" dirty="0"/>
              <a:t>pip install ‘Some Application’</a:t>
            </a:r>
          </a:p>
          <a:p>
            <a:r>
              <a:rPr lang="en-US" dirty="0" err="1"/>
              <a:t>sudo</a:t>
            </a:r>
            <a:r>
              <a:rPr lang="en-US" dirty="0"/>
              <a:t> </a:t>
            </a:r>
            <a:r>
              <a:rPr lang="en-US" dirty="0" err="1"/>
              <a:t>easy_install</a:t>
            </a:r>
            <a:r>
              <a:rPr lang="en-US" dirty="0"/>
              <a:t> –U [Python Package] </a:t>
            </a:r>
            <a:r>
              <a:rPr lang="en-US" dirty="0" err="1"/>
              <a:t>spidev</a:t>
            </a:r>
            <a:r>
              <a:rPr lang="en-US" dirty="0"/>
              <a:t> </a:t>
            </a:r>
          </a:p>
          <a:p>
            <a:r>
              <a:rPr lang="en-US" dirty="0" err="1"/>
              <a:t>git</a:t>
            </a:r>
            <a:r>
              <a:rPr lang="en-US" dirty="0"/>
              <a:t> clone git://[package site] git.osmocom.org/</a:t>
            </a:r>
            <a:r>
              <a:rPr lang="en-US" dirty="0" err="1"/>
              <a:t>rtl-sdr-git</a:t>
            </a:r>
            <a:endParaRPr lang="en-US" dirty="0"/>
          </a:p>
          <a:p>
            <a:r>
              <a:rPr lang="en-US" dirty="0"/>
              <a:t>Download “</a:t>
            </a:r>
            <a:r>
              <a:rPr lang="en-US" dirty="0" err="1"/>
              <a:t>tgz</a:t>
            </a:r>
            <a:r>
              <a:rPr lang="en-US" dirty="0"/>
              <a:t>” file.  tar –</a:t>
            </a:r>
            <a:r>
              <a:rPr lang="en-US" dirty="0" err="1"/>
              <a:t>xzf</a:t>
            </a:r>
            <a:r>
              <a:rPr lang="en-US" dirty="0"/>
              <a:t> package.tgz</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89B312D-C7E8-4391-AD52-C23404E4BDB4}"/>
              </a:ext>
            </a:extLst>
          </p:cNvPr>
          <p:cNvPicPr>
            <a:picLocks noChangeAspect="1"/>
          </p:cNvPicPr>
          <p:nvPr/>
        </p:nvPicPr>
        <p:blipFill>
          <a:blip r:embed="rId2"/>
          <a:stretch>
            <a:fillRect/>
          </a:stretch>
        </p:blipFill>
        <p:spPr>
          <a:xfrm>
            <a:off x="457200" y="3810000"/>
            <a:ext cx="6134100" cy="2895600"/>
          </a:xfrm>
          <a:prstGeom prst="rect">
            <a:avLst/>
          </a:prstGeom>
        </p:spPr>
      </p:pic>
    </p:spTree>
    <p:extLst>
      <p:ext uri="{BB962C8B-B14F-4D97-AF65-F5344CB8AC3E}">
        <p14:creationId xmlns:p14="http://schemas.microsoft.com/office/powerpoint/2010/main" val="341622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534400" cy="990600"/>
          </a:xfrm>
        </p:spPr>
        <p:txBody>
          <a:bodyPr>
            <a:normAutofit fontScale="90000"/>
          </a:bodyPr>
          <a:lstStyle/>
          <a:p>
            <a:r>
              <a:rPr lang="en-US" dirty="0"/>
              <a:t>Connect to internet and download package</a:t>
            </a:r>
          </a:p>
        </p:txBody>
      </p:sp>
      <p:sp>
        <p:nvSpPr>
          <p:cNvPr id="4" name="TextBox 3"/>
          <p:cNvSpPr txBox="1"/>
          <p:nvPr/>
        </p:nvSpPr>
        <p:spPr>
          <a:xfrm>
            <a:off x="1066800" y="2819400"/>
            <a:ext cx="5867400" cy="646331"/>
          </a:xfrm>
          <a:prstGeom prst="rect">
            <a:avLst/>
          </a:prstGeom>
          <a:noFill/>
        </p:spPr>
        <p:txBody>
          <a:bodyPr wrap="square" rtlCol="0">
            <a:spAutoFit/>
          </a:bodyPr>
          <a:lstStyle/>
          <a:p>
            <a:r>
              <a:rPr lang="en-US" dirty="0"/>
              <a:t>Open a web page to </a:t>
            </a:r>
            <a:r>
              <a:rPr lang="en-US" dirty="0">
                <a:hlinkClick r:id="rId2"/>
              </a:rPr>
              <a:t>www.google.com</a:t>
            </a:r>
            <a:endParaRPr lang="en-US" dirty="0"/>
          </a:p>
          <a:p>
            <a:r>
              <a:rPr lang="en-US" dirty="0"/>
              <a:t>Open a terminal and “apt-cache search spice”</a:t>
            </a:r>
          </a:p>
        </p:txBody>
      </p:sp>
      <p:sp>
        <p:nvSpPr>
          <p:cNvPr id="5" name="TextBox 4"/>
          <p:cNvSpPr txBox="1"/>
          <p:nvPr/>
        </p:nvSpPr>
        <p:spPr>
          <a:xfrm>
            <a:off x="1066800" y="5791200"/>
            <a:ext cx="4953000" cy="923330"/>
          </a:xfrm>
          <a:prstGeom prst="rect">
            <a:avLst/>
          </a:prstGeom>
          <a:noFill/>
        </p:spPr>
        <p:txBody>
          <a:bodyPr wrap="square" rtlCol="0">
            <a:spAutoFit/>
          </a:bodyPr>
          <a:lstStyle/>
          <a:p>
            <a:r>
              <a:rPr lang="en-US" dirty="0" err="1"/>
              <a:t>sudo</a:t>
            </a:r>
            <a:r>
              <a:rPr lang="en-US" dirty="0"/>
              <a:t> apt install oregano  </a:t>
            </a:r>
          </a:p>
          <a:p>
            <a:r>
              <a:rPr lang="en-US" dirty="0"/>
              <a:t>           </a:t>
            </a:r>
          </a:p>
          <a:p>
            <a:r>
              <a:rPr lang="en-US" dirty="0"/>
              <a:t>&lt;- install oregano spice simulation program -&gt;</a:t>
            </a:r>
          </a:p>
        </p:txBody>
      </p:sp>
      <p:pic>
        <p:nvPicPr>
          <p:cNvPr id="8" name="Picture 7">
            <a:extLst>
              <a:ext uri="{FF2B5EF4-FFF2-40B4-BE49-F238E27FC236}">
                <a16:creationId xmlns:a16="http://schemas.microsoft.com/office/drawing/2014/main" id="{099BFFAF-6F4B-4168-AC4C-BD0A64266A5F}"/>
              </a:ext>
            </a:extLst>
          </p:cNvPr>
          <p:cNvPicPr>
            <a:picLocks noChangeAspect="1"/>
          </p:cNvPicPr>
          <p:nvPr/>
        </p:nvPicPr>
        <p:blipFill>
          <a:blip r:embed="rId3"/>
          <a:stretch>
            <a:fillRect/>
          </a:stretch>
        </p:blipFill>
        <p:spPr>
          <a:xfrm>
            <a:off x="685800" y="1400085"/>
            <a:ext cx="2857500" cy="1009650"/>
          </a:xfrm>
          <a:prstGeom prst="rect">
            <a:avLst/>
          </a:prstGeom>
        </p:spPr>
      </p:pic>
      <p:sp>
        <p:nvSpPr>
          <p:cNvPr id="9" name="TextBox 8">
            <a:extLst>
              <a:ext uri="{FF2B5EF4-FFF2-40B4-BE49-F238E27FC236}">
                <a16:creationId xmlns:a16="http://schemas.microsoft.com/office/drawing/2014/main" id="{090CCDB6-79DC-4DC3-9654-14C067E7E4F1}"/>
              </a:ext>
            </a:extLst>
          </p:cNvPr>
          <p:cNvSpPr txBox="1"/>
          <p:nvPr/>
        </p:nvSpPr>
        <p:spPr>
          <a:xfrm>
            <a:off x="3810000" y="1524000"/>
            <a:ext cx="2857500" cy="646331"/>
          </a:xfrm>
          <a:prstGeom prst="rect">
            <a:avLst/>
          </a:prstGeom>
          <a:noFill/>
        </p:spPr>
        <p:txBody>
          <a:bodyPr wrap="square" rtlCol="0">
            <a:spAutoFit/>
          </a:bodyPr>
          <a:lstStyle/>
          <a:p>
            <a:r>
              <a:rPr lang="en-US" dirty="0"/>
              <a:t>Verify Connection to Wireless</a:t>
            </a:r>
          </a:p>
        </p:txBody>
      </p:sp>
      <p:pic>
        <p:nvPicPr>
          <p:cNvPr id="10" name="Picture 9">
            <a:extLst>
              <a:ext uri="{FF2B5EF4-FFF2-40B4-BE49-F238E27FC236}">
                <a16:creationId xmlns:a16="http://schemas.microsoft.com/office/drawing/2014/main" id="{38A14255-8798-4380-8616-110E2C492039}"/>
              </a:ext>
            </a:extLst>
          </p:cNvPr>
          <p:cNvPicPr>
            <a:picLocks noChangeAspect="1"/>
          </p:cNvPicPr>
          <p:nvPr/>
        </p:nvPicPr>
        <p:blipFill>
          <a:blip r:embed="rId4"/>
          <a:stretch>
            <a:fillRect/>
          </a:stretch>
        </p:blipFill>
        <p:spPr>
          <a:xfrm>
            <a:off x="1066800" y="4233267"/>
            <a:ext cx="6019800" cy="1609725"/>
          </a:xfrm>
          <a:prstGeom prst="rect">
            <a:avLst/>
          </a:prstGeom>
        </p:spPr>
      </p:pic>
      <p:pic>
        <p:nvPicPr>
          <p:cNvPr id="11" name="Picture 10">
            <a:extLst>
              <a:ext uri="{FF2B5EF4-FFF2-40B4-BE49-F238E27FC236}">
                <a16:creationId xmlns:a16="http://schemas.microsoft.com/office/drawing/2014/main" id="{CA483981-CC31-4193-9B8F-CF4CBB00AF90}"/>
              </a:ext>
            </a:extLst>
          </p:cNvPr>
          <p:cNvPicPr>
            <a:picLocks noChangeAspect="1"/>
          </p:cNvPicPr>
          <p:nvPr/>
        </p:nvPicPr>
        <p:blipFill>
          <a:blip r:embed="rId5"/>
          <a:stretch>
            <a:fillRect/>
          </a:stretch>
        </p:blipFill>
        <p:spPr>
          <a:xfrm>
            <a:off x="1066800" y="3587949"/>
            <a:ext cx="5324475" cy="590550"/>
          </a:xfrm>
          <a:prstGeom prst="rect">
            <a:avLst/>
          </a:prstGeom>
        </p:spPr>
      </p:pic>
    </p:spTree>
    <p:extLst>
      <p:ext uri="{BB962C8B-B14F-4D97-AF65-F5344CB8AC3E}">
        <p14:creationId xmlns:p14="http://schemas.microsoft.com/office/powerpoint/2010/main" val="2547649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142-87C5-44BF-BF29-78C2C93B1C75}"/>
              </a:ext>
            </a:extLst>
          </p:cNvPr>
          <p:cNvSpPr>
            <a:spLocks noGrp="1"/>
          </p:cNvSpPr>
          <p:nvPr>
            <p:ph type="title"/>
          </p:nvPr>
        </p:nvSpPr>
        <p:spPr/>
        <p:txBody>
          <a:bodyPr>
            <a:normAutofit fontScale="90000"/>
          </a:bodyPr>
          <a:lstStyle/>
          <a:p>
            <a:r>
              <a:rPr lang="en-US" dirty="0"/>
              <a:t>Alterative GUI method </a:t>
            </a:r>
            <a:br>
              <a:rPr lang="en-US" dirty="0"/>
            </a:br>
            <a:r>
              <a:rPr lang="en-US" dirty="0"/>
              <a:t> Preferences -&gt; Add Remove Software</a:t>
            </a:r>
          </a:p>
        </p:txBody>
      </p:sp>
      <p:pic>
        <p:nvPicPr>
          <p:cNvPr id="9" name="Content Placeholder 8" descr="Graphical user interface, text, application&#10;&#10;Description automatically generated">
            <a:extLst>
              <a:ext uri="{FF2B5EF4-FFF2-40B4-BE49-F238E27FC236}">
                <a16:creationId xmlns:a16="http://schemas.microsoft.com/office/drawing/2014/main" id="{85DDF154-2E98-44ED-B3E4-FBB72CBF3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000" y="1600200"/>
            <a:ext cx="8128000" cy="4876800"/>
          </a:xfrm>
        </p:spPr>
      </p:pic>
      <p:pic>
        <p:nvPicPr>
          <p:cNvPr id="11" name="Picture 10" descr="Graphical user interface, application&#10;&#10;Description automatically generated">
            <a:extLst>
              <a:ext uri="{FF2B5EF4-FFF2-40B4-BE49-F238E27FC236}">
                <a16:creationId xmlns:a16="http://schemas.microsoft.com/office/drawing/2014/main" id="{BEE038E4-F79C-4E01-B0BD-38D2ED1C7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3424015"/>
            <a:ext cx="2952750" cy="1744807"/>
          </a:xfrm>
          <a:prstGeom prst="rect">
            <a:avLst/>
          </a:prstGeom>
        </p:spPr>
      </p:pic>
    </p:spTree>
    <p:extLst>
      <p:ext uri="{BB962C8B-B14F-4D97-AF65-F5344CB8AC3E}">
        <p14:creationId xmlns:p14="http://schemas.microsoft.com/office/powerpoint/2010/main" val="162634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A8C0-99A1-478F-A094-797406D0CF50}"/>
              </a:ext>
            </a:extLst>
          </p:cNvPr>
          <p:cNvSpPr>
            <a:spLocks noGrp="1"/>
          </p:cNvSpPr>
          <p:nvPr>
            <p:ph type="title"/>
          </p:nvPr>
        </p:nvSpPr>
        <p:spPr/>
        <p:txBody>
          <a:bodyPr/>
          <a:lstStyle/>
          <a:p>
            <a:r>
              <a:rPr lang="en-US" dirty="0"/>
              <a:t>Major Programming Languages</a:t>
            </a:r>
          </a:p>
        </p:txBody>
      </p:sp>
      <p:pic>
        <p:nvPicPr>
          <p:cNvPr id="4" name="Content Placeholder 3">
            <a:extLst>
              <a:ext uri="{FF2B5EF4-FFF2-40B4-BE49-F238E27FC236}">
                <a16:creationId xmlns:a16="http://schemas.microsoft.com/office/drawing/2014/main" id="{402870CD-D432-46E5-9B80-E2BF7A9BDE99}"/>
              </a:ext>
            </a:extLst>
          </p:cNvPr>
          <p:cNvPicPr>
            <a:picLocks noGrp="1" noChangeAspect="1"/>
          </p:cNvPicPr>
          <p:nvPr>
            <p:ph idx="1"/>
          </p:nvPr>
        </p:nvPicPr>
        <p:blipFill>
          <a:blip r:embed="rId2"/>
          <a:stretch>
            <a:fillRect/>
          </a:stretch>
        </p:blipFill>
        <p:spPr>
          <a:xfrm>
            <a:off x="1735642" y="1600200"/>
            <a:ext cx="5672716" cy="4876800"/>
          </a:xfrm>
          <a:prstGeom prst="rect">
            <a:avLst/>
          </a:prstGeom>
        </p:spPr>
      </p:pic>
    </p:spTree>
    <p:extLst>
      <p:ext uri="{BB962C8B-B14F-4D97-AF65-F5344CB8AC3E}">
        <p14:creationId xmlns:p14="http://schemas.microsoft.com/office/powerpoint/2010/main" val="436613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A1-932E-4654-A8B7-6B1AD2DCEE34}"/>
              </a:ext>
            </a:extLst>
          </p:cNvPr>
          <p:cNvSpPr>
            <a:spLocks noGrp="1"/>
          </p:cNvSpPr>
          <p:nvPr>
            <p:ph type="title"/>
          </p:nvPr>
        </p:nvSpPr>
        <p:spPr/>
        <p:txBody>
          <a:bodyPr/>
          <a:lstStyle/>
          <a:p>
            <a:r>
              <a:rPr lang="en-US" dirty="0"/>
              <a:t>GitHub Collaboration Tools </a:t>
            </a:r>
          </a:p>
        </p:txBody>
      </p:sp>
      <p:pic>
        <p:nvPicPr>
          <p:cNvPr id="5" name="Content Placeholder 4">
            <a:extLst>
              <a:ext uri="{FF2B5EF4-FFF2-40B4-BE49-F238E27FC236}">
                <a16:creationId xmlns:a16="http://schemas.microsoft.com/office/drawing/2014/main" id="{82B0C3FE-B54C-4C47-8DDB-ABA90C9E5FF3}"/>
              </a:ext>
            </a:extLst>
          </p:cNvPr>
          <p:cNvPicPr>
            <a:picLocks noGrp="1" noChangeAspect="1"/>
          </p:cNvPicPr>
          <p:nvPr>
            <p:ph idx="1"/>
          </p:nvPr>
        </p:nvPicPr>
        <p:blipFill>
          <a:blip r:embed="rId2"/>
          <a:stretch>
            <a:fillRect/>
          </a:stretch>
        </p:blipFill>
        <p:spPr>
          <a:xfrm>
            <a:off x="457200" y="1622862"/>
            <a:ext cx="4267200" cy="2467886"/>
          </a:xfrm>
        </p:spPr>
      </p:pic>
      <p:sp>
        <p:nvSpPr>
          <p:cNvPr id="6" name="TextBox 5">
            <a:extLst>
              <a:ext uri="{FF2B5EF4-FFF2-40B4-BE49-F238E27FC236}">
                <a16:creationId xmlns:a16="http://schemas.microsoft.com/office/drawing/2014/main" id="{234468B0-A542-4955-92BA-55679E9A7E29}"/>
              </a:ext>
            </a:extLst>
          </p:cNvPr>
          <p:cNvSpPr txBox="1"/>
          <p:nvPr/>
        </p:nvSpPr>
        <p:spPr>
          <a:xfrm>
            <a:off x="381000" y="1233373"/>
            <a:ext cx="5638800" cy="369332"/>
          </a:xfrm>
          <a:prstGeom prst="rect">
            <a:avLst/>
          </a:prstGeom>
          <a:noFill/>
        </p:spPr>
        <p:txBody>
          <a:bodyPr wrap="square" rtlCol="0">
            <a:spAutoFit/>
          </a:bodyPr>
          <a:lstStyle/>
          <a:p>
            <a:r>
              <a:rPr lang="en-US" dirty="0">
                <a:hlinkClick r:id="rId3"/>
              </a:rPr>
              <a:t>https://github.com/Chuckduey/CSU_Pi_Class</a:t>
            </a:r>
            <a:r>
              <a:rPr lang="en-US" dirty="0"/>
              <a:t> </a:t>
            </a:r>
          </a:p>
        </p:txBody>
      </p:sp>
      <p:pic>
        <p:nvPicPr>
          <p:cNvPr id="8" name="Picture 7">
            <a:extLst>
              <a:ext uri="{FF2B5EF4-FFF2-40B4-BE49-F238E27FC236}">
                <a16:creationId xmlns:a16="http://schemas.microsoft.com/office/drawing/2014/main" id="{E40FA111-8F50-438F-B411-4B0667D3EA13}"/>
              </a:ext>
            </a:extLst>
          </p:cNvPr>
          <p:cNvPicPr>
            <a:picLocks noChangeAspect="1"/>
          </p:cNvPicPr>
          <p:nvPr/>
        </p:nvPicPr>
        <p:blipFill>
          <a:blip r:embed="rId4"/>
          <a:stretch>
            <a:fillRect/>
          </a:stretch>
        </p:blipFill>
        <p:spPr>
          <a:xfrm>
            <a:off x="381000" y="4090748"/>
            <a:ext cx="6048375" cy="1038225"/>
          </a:xfrm>
          <a:prstGeom prst="rect">
            <a:avLst/>
          </a:prstGeom>
        </p:spPr>
      </p:pic>
      <p:cxnSp>
        <p:nvCxnSpPr>
          <p:cNvPr id="10" name="Straight Arrow Connector 9">
            <a:extLst>
              <a:ext uri="{FF2B5EF4-FFF2-40B4-BE49-F238E27FC236}">
                <a16:creationId xmlns:a16="http://schemas.microsoft.com/office/drawing/2014/main" id="{EDB3B488-E5EB-4906-9E33-976AA823C7FB}"/>
              </a:ext>
            </a:extLst>
          </p:cNvPr>
          <p:cNvCxnSpPr>
            <a:cxnSpLocks/>
          </p:cNvCxnSpPr>
          <p:nvPr/>
        </p:nvCxnSpPr>
        <p:spPr>
          <a:xfrm flipH="1">
            <a:off x="4876801" y="3399519"/>
            <a:ext cx="1243011" cy="746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D4DA2C-9563-42E8-9FEF-9FCD754EEBBE}"/>
              </a:ext>
            </a:extLst>
          </p:cNvPr>
          <p:cNvSpPr txBox="1"/>
          <p:nvPr/>
        </p:nvSpPr>
        <p:spPr>
          <a:xfrm>
            <a:off x="5943600" y="3073151"/>
            <a:ext cx="2971800" cy="369332"/>
          </a:xfrm>
          <a:prstGeom prst="rect">
            <a:avLst/>
          </a:prstGeom>
          <a:noFill/>
        </p:spPr>
        <p:txBody>
          <a:bodyPr wrap="square" rtlCol="0">
            <a:spAutoFit/>
          </a:bodyPr>
          <a:lstStyle/>
          <a:p>
            <a:r>
              <a:rPr lang="en-US" dirty="0"/>
              <a:t>git clone &lt;Center Click&gt;</a:t>
            </a:r>
          </a:p>
        </p:txBody>
      </p:sp>
      <p:cxnSp>
        <p:nvCxnSpPr>
          <p:cNvPr id="12" name="Straight Arrow Connector 11">
            <a:extLst>
              <a:ext uri="{FF2B5EF4-FFF2-40B4-BE49-F238E27FC236}">
                <a16:creationId xmlns:a16="http://schemas.microsoft.com/office/drawing/2014/main" id="{6E6A634A-F5C0-4ECD-A5FA-F313D9D4BC81}"/>
              </a:ext>
            </a:extLst>
          </p:cNvPr>
          <p:cNvCxnSpPr>
            <a:cxnSpLocks/>
          </p:cNvCxnSpPr>
          <p:nvPr/>
        </p:nvCxnSpPr>
        <p:spPr>
          <a:xfrm flipH="1">
            <a:off x="3376613" y="2763873"/>
            <a:ext cx="1652587" cy="756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ACB87A-F676-40E0-BF9E-743CDDD7305E}"/>
              </a:ext>
            </a:extLst>
          </p:cNvPr>
          <p:cNvSpPr txBox="1"/>
          <p:nvPr/>
        </p:nvSpPr>
        <p:spPr>
          <a:xfrm>
            <a:off x="4876800" y="2421743"/>
            <a:ext cx="2486025" cy="369332"/>
          </a:xfrm>
          <a:prstGeom prst="rect">
            <a:avLst/>
          </a:prstGeom>
          <a:noFill/>
        </p:spPr>
        <p:txBody>
          <a:bodyPr wrap="square" rtlCol="0">
            <a:spAutoFit/>
          </a:bodyPr>
          <a:lstStyle/>
          <a:p>
            <a:r>
              <a:rPr lang="en-US" dirty="0"/>
              <a:t>Left Mouse Click</a:t>
            </a:r>
          </a:p>
        </p:txBody>
      </p:sp>
      <p:pic>
        <p:nvPicPr>
          <p:cNvPr id="17" name="Picture 16">
            <a:extLst>
              <a:ext uri="{FF2B5EF4-FFF2-40B4-BE49-F238E27FC236}">
                <a16:creationId xmlns:a16="http://schemas.microsoft.com/office/drawing/2014/main" id="{800FB8B6-DA42-478A-B794-8034CF92F336}"/>
              </a:ext>
            </a:extLst>
          </p:cNvPr>
          <p:cNvPicPr>
            <a:picLocks noChangeAspect="1"/>
          </p:cNvPicPr>
          <p:nvPr/>
        </p:nvPicPr>
        <p:blipFill>
          <a:blip r:embed="rId5"/>
          <a:stretch>
            <a:fillRect/>
          </a:stretch>
        </p:blipFill>
        <p:spPr>
          <a:xfrm>
            <a:off x="343637" y="5177047"/>
            <a:ext cx="4152163" cy="1665228"/>
          </a:xfrm>
          <a:prstGeom prst="rect">
            <a:avLst/>
          </a:prstGeom>
        </p:spPr>
      </p:pic>
      <p:cxnSp>
        <p:nvCxnSpPr>
          <p:cNvPr id="18" name="Straight Arrow Connector 17">
            <a:extLst>
              <a:ext uri="{FF2B5EF4-FFF2-40B4-BE49-F238E27FC236}">
                <a16:creationId xmlns:a16="http://schemas.microsoft.com/office/drawing/2014/main" id="{64752FD6-15E4-4FF3-A10D-9F336A82A274}"/>
              </a:ext>
            </a:extLst>
          </p:cNvPr>
          <p:cNvCxnSpPr>
            <a:cxnSpLocks/>
          </p:cNvCxnSpPr>
          <p:nvPr/>
        </p:nvCxnSpPr>
        <p:spPr>
          <a:xfrm flipH="1">
            <a:off x="4572001" y="5279118"/>
            <a:ext cx="1295399" cy="14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9917DC-B560-4F60-B59D-ABBEBFF00DC2}"/>
              </a:ext>
            </a:extLst>
          </p:cNvPr>
          <p:cNvSpPr txBox="1"/>
          <p:nvPr/>
        </p:nvSpPr>
        <p:spPr>
          <a:xfrm>
            <a:off x="5867400" y="5074295"/>
            <a:ext cx="2971800" cy="923330"/>
          </a:xfrm>
          <a:prstGeom prst="rect">
            <a:avLst/>
          </a:prstGeom>
          <a:noFill/>
        </p:spPr>
        <p:txBody>
          <a:bodyPr wrap="square" rtlCol="0">
            <a:spAutoFit/>
          </a:bodyPr>
          <a:lstStyle/>
          <a:p>
            <a:r>
              <a:rPr lang="en-US" dirty="0"/>
              <a:t>git pull</a:t>
            </a:r>
          </a:p>
          <a:p>
            <a:r>
              <a:rPr lang="en-US" dirty="0"/>
              <a:t>This will get the latest release of the files.</a:t>
            </a:r>
          </a:p>
        </p:txBody>
      </p:sp>
    </p:spTree>
    <p:extLst>
      <p:ext uri="{BB962C8B-B14F-4D97-AF65-F5344CB8AC3E}">
        <p14:creationId xmlns:p14="http://schemas.microsoft.com/office/powerpoint/2010/main" val="2050639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811E-32F1-40BD-ABCD-AA9969C62CAE}"/>
              </a:ext>
            </a:extLst>
          </p:cNvPr>
          <p:cNvSpPr>
            <a:spLocks noGrp="1"/>
          </p:cNvSpPr>
          <p:nvPr>
            <p:ph type="title"/>
          </p:nvPr>
        </p:nvSpPr>
        <p:spPr/>
        <p:txBody>
          <a:bodyPr/>
          <a:lstStyle/>
          <a:p>
            <a:r>
              <a:rPr lang="en-US" dirty="0"/>
              <a:t>For a Project GitHub is a Great Tool</a:t>
            </a:r>
          </a:p>
        </p:txBody>
      </p:sp>
      <p:pic>
        <p:nvPicPr>
          <p:cNvPr id="5" name="Content Placeholder 4">
            <a:extLst>
              <a:ext uri="{FF2B5EF4-FFF2-40B4-BE49-F238E27FC236}">
                <a16:creationId xmlns:a16="http://schemas.microsoft.com/office/drawing/2014/main" id="{F9404C33-E4DF-4544-AA1B-172DAFEB4E81}"/>
              </a:ext>
            </a:extLst>
          </p:cNvPr>
          <p:cNvPicPr>
            <a:picLocks noGrp="1" noChangeAspect="1"/>
          </p:cNvPicPr>
          <p:nvPr>
            <p:ph idx="1"/>
          </p:nvPr>
        </p:nvPicPr>
        <p:blipFill>
          <a:blip r:embed="rId2"/>
          <a:stretch>
            <a:fillRect/>
          </a:stretch>
        </p:blipFill>
        <p:spPr>
          <a:xfrm>
            <a:off x="747630" y="1600200"/>
            <a:ext cx="7648739" cy="4876800"/>
          </a:xfrm>
        </p:spPr>
      </p:pic>
    </p:spTree>
    <p:extLst>
      <p:ext uri="{BB962C8B-B14F-4D97-AF65-F5344CB8AC3E}">
        <p14:creationId xmlns:p14="http://schemas.microsoft.com/office/powerpoint/2010/main" val="114824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D278-4380-4B9D-ACB5-20051872DC29}"/>
              </a:ext>
            </a:extLst>
          </p:cNvPr>
          <p:cNvSpPr>
            <a:spLocks noGrp="1"/>
          </p:cNvSpPr>
          <p:nvPr>
            <p:ph type="title"/>
          </p:nvPr>
        </p:nvSpPr>
        <p:spPr>
          <a:xfrm>
            <a:off x="0" y="533400"/>
            <a:ext cx="9144000" cy="990600"/>
          </a:xfrm>
        </p:spPr>
        <p:txBody>
          <a:bodyPr>
            <a:normAutofit fontScale="90000"/>
          </a:bodyPr>
          <a:lstStyle/>
          <a:p>
            <a:pPr algn="ctr"/>
            <a:r>
              <a:rPr lang="en-US" dirty="0" err="1"/>
              <a:t>Geany</a:t>
            </a:r>
            <a:r>
              <a:rPr lang="en-US" dirty="0"/>
              <a:t> – A Good Generic Programming IDE </a:t>
            </a:r>
          </a:p>
        </p:txBody>
      </p:sp>
      <p:pic>
        <p:nvPicPr>
          <p:cNvPr id="4" name="Content Placeholder 3">
            <a:extLst>
              <a:ext uri="{FF2B5EF4-FFF2-40B4-BE49-F238E27FC236}">
                <a16:creationId xmlns:a16="http://schemas.microsoft.com/office/drawing/2014/main" id="{D8DA3A51-0299-4190-B045-56B37ABA14B7}"/>
              </a:ext>
            </a:extLst>
          </p:cNvPr>
          <p:cNvPicPr>
            <a:picLocks noGrp="1" noChangeAspect="1"/>
          </p:cNvPicPr>
          <p:nvPr>
            <p:ph idx="1"/>
          </p:nvPr>
        </p:nvPicPr>
        <p:blipFill>
          <a:blip r:embed="rId2"/>
          <a:stretch>
            <a:fillRect/>
          </a:stretch>
        </p:blipFill>
        <p:spPr>
          <a:xfrm>
            <a:off x="2352675" y="1933575"/>
            <a:ext cx="4438650" cy="4210050"/>
          </a:xfrm>
          <a:prstGeom prst="rect">
            <a:avLst/>
          </a:prstGeom>
        </p:spPr>
      </p:pic>
      <p:sp>
        <p:nvSpPr>
          <p:cNvPr id="5" name="Arrow: Right 4">
            <a:extLst>
              <a:ext uri="{FF2B5EF4-FFF2-40B4-BE49-F238E27FC236}">
                <a16:creationId xmlns:a16="http://schemas.microsoft.com/office/drawing/2014/main" id="{288E4058-6101-4347-818D-5033FA3593CA}"/>
              </a:ext>
            </a:extLst>
          </p:cNvPr>
          <p:cNvSpPr/>
          <p:nvPr/>
        </p:nvSpPr>
        <p:spPr>
          <a:xfrm flipH="1">
            <a:off x="6553200" y="3048000"/>
            <a:ext cx="685800" cy="45719"/>
          </a:xfrm>
          <a:prstGeom prst="rightArrow">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605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pic>
        <p:nvPicPr>
          <p:cNvPr id="4" name="Content Placeholder 3">
            <a:extLst>
              <a:ext uri="{FF2B5EF4-FFF2-40B4-BE49-F238E27FC236}">
                <a16:creationId xmlns:a16="http://schemas.microsoft.com/office/drawing/2014/main" id="{FE478E3A-AEA7-4A46-93DA-7DFB3495D501}"/>
              </a:ext>
            </a:extLst>
          </p:cNvPr>
          <p:cNvPicPr>
            <a:picLocks noGrp="1" noChangeAspect="1"/>
          </p:cNvPicPr>
          <p:nvPr>
            <p:ph idx="1"/>
          </p:nvPr>
        </p:nvPicPr>
        <p:blipFill>
          <a:blip r:embed="rId2"/>
          <a:stretch>
            <a:fillRect/>
          </a:stretch>
        </p:blipFill>
        <p:spPr>
          <a:xfrm>
            <a:off x="990600" y="1905000"/>
            <a:ext cx="6970417" cy="4876800"/>
          </a:xfrm>
          <a:prstGeom prst="rect">
            <a:avLst/>
          </a:prstGeom>
        </p:spPr>
      </p:pic>
      <p:cxnSp>
        <p:nvCxnSpPr>
          <p:cNvPr id="6" name="Straight Arrow Connector 5">
            <a:extLst>
              <a:ext uri="{FF2B5EF4-FFF2-40B4-BE49-F238E27FC236}">
                <a16:creationId xmlns:a16="http://schemas.microsoft.com/office/drawing/2014/main" id="{AB3CD06F-142E-4F72-B106-6C47A30CC7B9}"/>
              </a:ext>
            </a:extLst>
          </p:cNvPr>
          <p:cNvCxnSpPr>
            <a:cxnSpLocks/>
          </p:cNvCxnSpPr>
          <p:nvPr/>
        </p:nvCxnSpPr>
        <p:spPr>
          <a:xfrm flipH="1">
            <a:off x="5791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1600200" y="1371600"/>
            <a:ext cx="6019800" cy="381000"/>
          </a:xfrm>
          <a:prstGeom prst="rect">
            <a:avLst/>
          </a:prstGeom>
          <a:noFill/>
        </p:spPr>
        <p:txBody>
          <a:bodyPr wrap="square" rtlCol="0">
            <a:spAutoFit/>
          </a:bodyPr>
          <a:lstStyle/>
          <a:p>
            <a:pPr algn="r"/>
            <a:r>
              <a:rPr lang="en-US" dirty="0"/>
              <a:t>Change the code, save and run it.</a:t>
            </a:r>
          </a:p>
        </p:txBody>
      </p:sp>
    </p:spTree>
    <p:extLst>
      <p:ext uri="{BB962C8B-B14F-4D97-AF65-F5344CB8AC3E}">
        <p14:creationId xmlns:p14="http://schemas.microsoft.com/office/powerpoint/2010/main" val="1764720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79571A-7C87-4679-95F1-F7F385EF7B74}"/>
              </a:ext>
            </a:extLst>
          </p:cNvPr>
          <p:cNvPicPr>
            <a:picLocks noGrp="1" noChangeAspect="1"/>
          </p:cNvPicPr>
          <p:nvPr>
            <p:ph idx="1"/>
          </p:nvPr>
        </p:nvPicPr>
        <p:blipFill>
          <a:blip r:embed="rId2"/>
          <a:stretch>
            <a:fillRect/>
          </a:stretch>
        </p:blipFill>
        <p:spPr>
          <a:xfrm>
            <a:off x="990600" y="1905000"/>
            <a:ext cx="6958563" cy="4876800"/>
          </a:xfrm>
          <a:prstGeom prst="rect">
            <a:avLst/>
          </a:prstGeom>
        </p:spPr>
      </p:pic>
      <p:sp>
        <p:nvSpPr>
          <p:cNvPr id="2" name="Title 1">
            <a:extLst>
              <a:ext uri="{FF2B5EF4-FFF2-40B4-BE49-F238E27FC236}">
                <a16:creationId xmlns:a16="http://schemas.microsoft.com/office/drawing/2014/main" id="{12EF9A92-4C27-4774-BA12-3B300BF1551F}"/>
              </a:ext>
            </a:extLst>
          </p:cNvPr>
          <p:cNvSpPr>
            <a:spLocks noGrp="1"/>
          </p:cNvSpPr>
          <p:nvPr>
            <p:ph type="title"/>
          </p:nvPr>
        </p:nvSpPr>
        <p:spPr/>
        <p:txBody>
          <a:bodyPr/>
          <a:lstStyle/>
          <a:p>
            <a:pPr algn="ctr"/>
            <a:r>
              <a:rPr lang="en-US" dirty="0"/>
              <a:t>Hello World! </a:t>
            </a:r>
            <a:r>
              <a:rPr lang="en-US" dirty="0" err="1"/>
              <a:t>Geany</a:t>
            </a:r>
            <a:endParaRPr lang="en-US" dirty="0"/>
          </a:p>
        </p:txBody>
      </p:sp>
      <p:cxnSp>
        <p:nvCxnSpPr>
          <p:cNvPr id="6" name="Straight Arrow Connector 5">
            <a:extLst>
              <a:ext uri="{FF2B5EF4-FFF2-40B4-BE49-F238E27FC236}">
                <a16:creationId xmlns:a16="http://schemas.microsoft.com/office/drawing/2014/main" id="{AB3CD06F-142E-4F72-B106-6C47A30CC7B9}"/>
              </a:ext>
            </a:extLst>
          </p:cNvPr>
          <p:cNvCxnSpPr>
            <a:cxnSpLocks/>
            <a:stCxn id="9" idx="2"/>
          </p:cNvCxnSpPr>
          <p:nvPr/>
        </p:nvCxnSpPr>
        <p:spPr>
          <a:xfrm>
            <a:off x="3876699" y="1752600"/>
            <a:ext cx="92390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B47C10-A1E2-40EE-9B03-08A09EC311E0}"/>
              </a:ext>
            </a:extLst>
          </p:cNvPr>
          <p:cNvSpPr txBox="1"/>
          <p:nvPr/>
        </p:nvSpPr>
        <p:spPr>
          <a:xfrm>
            <a:off x="6172200" y="1371600"/>
            <a:ext cx="1447800" cy="381000"/>
          </a:xfrm>
          <a:prstGeom prst="rect">
            <a:avLst/>
          </a:prstGeom>
          <a:noFill/>
        </p:spPr>
        <p:txBody>
          <a:bodyPr wrap="square" rtlCol="0">
            <a:spAutoFit/>
          </a:bodyPr>
          <a:lstStyle/>
          <a:p>
            <a:pPr algn="r"/>
            <a:r>
              <a:rPr lang="en-US" dirty="0"/>
              <a:t>Then Run it</a:t>
            </a:r>
          </a:p>
        </p:txBody>
      </p:sp>
      <p:sp>
        <p:nvSpPr>
          <p:cNvPr id="9" name="TextBox 8">
            <a:extLst>
              <a:ext uri="{FF2B5EF4-FFF2-40B4-BE49-F238E27FC236}">
                <a16:creationId xmlns:a16="http://schemas.microsoft.com/office/drawing/2014/main" id="{B2F41812-21CA-4600-BF70-DF925AED0C33}"/>
              </a:ext>
            </a:extLst>
          </p:cNvPr>
          <p:cNvSpPr txBox="1"/>
          <p:nvPr/>
        </p:nvSpPr>
        <p:spPr>
          <a:xfrm>
            <a:off x="2841131" y="1383268"/>
            <a:ext cx="2071136" cy="369332"/>
          </a:xfrm>
          <a:prstGeom prst="rect">
            <a:avLst/>
          </a:prstGeom>
          <a:noFill/>
        </p:spPr>
        <p:txBody>
          <a:bodyPr wrap="square" rtlCol="0">
            <a:spAutoFit/>
          </a:bodyPr>
          <a:lstStyle/>
          <a:p>
            <a:pPr algn="r"/>
            <a:r>
              <a:rPr lang="en-US" dirty="0"/>
              <a:t>Compile the code</a:t>
            </a:r>
          </a:p>
        </p:txBody>
      </p:sp>
      <p:cxnSp>
        <p:nvCxnSpPr>
          <p:cNvPr id="11" name="Straight Arrow Connector 10">
            <a:extLst>
              <a:ext uri="{FF2B5EF4-FFF2-40B4-BE49-F238E27FC236}">
                <a16:creationId xmlns:a16="http://schemas.microsoft.com/office/drawing/2014/main" id="{73BD52C8-EC07-4E3D-A206-7A192E2AE4F5}"/>
              </a:ext>
            </a:extLst>
          </p:cNvPr>
          <p:cNvCxnSpPr>
            <a:cxnSpLocks/>
          </p:cNvCxnSpPr>
          <p:nvPr/>
        </p:nvCxnSpPr>
        <p:spPr>
          <a:xfrm flipH="1">
            <a:off x="5791200" y="1752600"/>
            <a:ext cx="106680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856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a:t>
            </a:r>
            <a:r>
              <a:rPr lang="en-US" dirty="0"/>
              <a:t>® and Raspberry Pi</a:t>
            </a:r>
          </a:p>
        </p:txBody>
      </p:sp>
      <p:sp>
        <p:nvSpPr>
          <p:cNvPr id="3" name="Content Placeholder 2"/>
          <p:cNvSpPr>
            <a:spLocks noGrp="1"/>
          </p:cNvSpPr>
          <p:nvPr>
            <p:ph idx="1"/>
          </p:nvPr>
        </p:nvSpPr>
        <p:spPr>
          <a:xfrm>
            <a:off x="609600" y="3951510"/>
            <a:ext cx="8229600" cy="2525490"/>
          </a:xfrm>
        </p:spPr>
        <p:txBody>
          <a:bodyPr>
            <a:normAutofit fontScale="85000" lnSpcReduction="10000"/>
          </a:bodyPr>
          <a:lstStyle/>
          <a:p>
            <a:r>
              <a:rPr lang="en-US" dirty="0"/>
              <a:t>MATLAB only runs on PC, or other Intel/AMD computers.</a:t>
            </a:r>
          </a:p>
          <a:p>
            <a:r>
              <a:rPr lang="en-US" dirty="0"/>
              <a:t>MATLAB can connect and run commands that controls hardware.</a:t>
            </a:r>
          </a:p>
          <a:p>
            <a:r>
              <a:rPr lang="en-US" dirty="0"/>
              <a:t>The Student version of MATLAB comes with all the controls, many toolboxes and Simulink.  </a:t>
            </a:r>
          </a:p>
          <a:p>
            <a:r>
              <a:rPr lang="en-US" dirty="0"/>
              <a:t>The Student version can ONLY be used by students to meet course requirements and perform research at degree granting institutions. Also, you will need to link to the university license server.</a:t>
            </a:r>
          </a:p>
        </p:txBody>
      </p:sp>
      <p:sp>
        <p:nvSpPr>
          <p:cNvPr id="4" name="TextBox 3"/>
          <p:cNvSpPr txBox="1"/>
          <p:nvPr/>
        </p:nvSpPr>
        <p:spPr>
          <a:xfrm>
            <a:off x="2952750" y="1371600"/>
            <a:ext cx="6115050" cy="1954381"/>
          </a:xfrm>
          <a:prstGeom prst="rect">
            <a:avLst/>
          </a:prstGeom>
          <a:noFill/>
        </p:spPr>
        <p:txBody>
          <a:bodyPr wrap="square" rtlCol="0">
            <a:spAutoFit/>
          </a:bodyPr>
          <a:lstStyle/>
          <a:p>
            <a:r>
              <a:rPr lang="en-US" sz="1100" dirty="0"/>
              <a:t>&gt;&gt; </a:t>
            </a:r>
            <a:r>
              <a:rPr lang="en-US" sz="1100" dirty="0" err="1"/>
              <a:t>rpi</a:t>
            </a:r>
            <a:r>
              <a:rPr lang="en-US" sz="1100" dirty="0"/>
              <a:t> = </a:t>
            </a:r>
            <a:r>
              <a:rPr lang="en-US" sz="1100" dirty="0" err="1"/>
              <a:t>raspi</a:t>
            </a:r>
            <a:r>
              <a:rPr lang="en-US" sz="1100" dirty="0"/>
              <a:t>(‘</a:t>
            </a:r>
            <a:r>
              <a:rPr lang="en-US" sz="1100" dirty="0" err="1"/>
              <a:t>Address',‘User',‘Password</a:t>
            </a:r>
            <a:r>
              <a:rPr lang="en-US" sz="1100" dirty="0"/>
              <a:t>');</a:t>
            </a:r>
          </a:p>
          <a:p>
            <a:r>
              <a:rPr lang="en-US" sz="1100" dirty="0"/>
              <a:t>&gt;&gt; mcp3208 = </a:t>
            </a:r>
            <a:r>
              <a:rPr lang="en-US" sz="1100" dirty="0" err="1"/>
              <a:t>spidev</a:t>
            </a:r>
            <a:r>
              <a:rPr lang="en-US" sz="1100" dirty="0"/>
              <a:t>(</a:t>
            </a:r>
            <a:r>
              <a:rPr lang="en-US" sz="1100" dirty="0" err="1"/>
              <a:t>rpi</a:t>
            </a:r>
            <a:r>
              <a:rPr lang="en-US" sz="1100" dirty="0"/>
              <a:t>, 'CE0');</a:t>
            </a:r>
          </a:p>
          <a:p>
            <a:r>
              <a:rPr lang="en-US" sz="1100" dirty="0"/>
              <a:t>&gt;&gt; for </a:t>
            </a:r>
            <a:r>
              <a:rPr lang="en-US" sz="1100" dirty="0" err="1"/>
              <a:t>i</a:t>
            </a:r>
            <a:r>
              <a:rPr lang="en-US" sz="1100" dirty="0"/>
              <a:t>=1:8</a:t>
            </a:r>
          </a:p>
          <a:p>
            <a:r>
              <a:rPr lang="en-US" sz="1100" dirty="0"/>
              <a:t>[v(</a:t>
            </a:r>
            <a:r>
              <a:rPr lang="en-US" sz="1100" dirty="0" err="1"/>
              <a:t>i</a:t>
            </a:r>
            <a:r>
              <a:rPr lang="en-US" sz="1100" dirty="0"/>
              <a:t>),t(</a:t>
            </a:r>
            <a:r>
              <a:rPr lang="en-US" sz="1100" dirty="0" err="1"/>
              <a:t>i</a:t>
            </a:r>
            <a:r>
              <a:rPr lang="en-US" sz="1100" dirty="0"/>
              <a:t>)] = </a:t>
            </a:r>
            <a:r>
              <a:rPr lang="en-US" sz="1100" dirty="0" err="1"/>
              <a:t>DAC_Read</a:t>
            </a:r>
            <a:r>
              <a:rPr lang="en-US" sz="1100" dirty="0"/>
              <a:t>(mcp3208,i);</a:t>
            </a:r>
          </a:p>
          <a:p>
            <a:r>
              <a:rPr lang="en-US" sz="1100" dirty="0"/>
              <a:t>end</a:t>
            </a:r>
          </a:p>
          <a:p>
            <a:r>
              <a:rPr lang="en-US" sz="1100" dirty="0"/>
              <a:t>&gt;&gt; t</a:t>
            </a:r>
          </a:p>
          <a:p>
            <a:r>
              <a:rPr lang="en-US" sz="1100" dirty="0"/>
              <a:t>t =  66.4532   65.7501   67.1563   66.5411   67.0684   67.1563   67.5958   67.7716</a:t>
            </a:r>
          </a:p>
          <a:p>
            <a:endParaRPr lang="en-US" sz="1100" dirty="0"/>
          </a:p>
          <a:p>
            <a:r>
              <a:rPr lang="en-US" sz="1100" dirty="0"/>
              <a:t>&gt;&gt; </a:t>
            </a:r>
            <a:r>
              <a:rPr lang="it-IT" sz="1100" dirty="0"/>
              <a:t>scanI2CBus(rpi,'i2c-1')</a:t>
            </a:r>
          </a:p>
          <a:p>
            <a:r>
              <a:rPr lang="it-IT" sz="1100" dirty="0"/>
              <a:t>ans =  1×4 cell array</a:t>
            </a:r>
          </a:p>
          <a:p>
            <a:r>
              <a:rPr lang="it-IT" sz="1100" dirty="0"/>
              <a:t>    '0x20'    '0x39'    '0x3E'    '0x68'</a:t>
            </a:r>
            <a:endParaRPr lang="en-US" sz="1100" dirty="0"/>
          </a:p>
        </p:txBody>
      </p:sp>
      <p:grpSp>
        <p:nvGrpSpPr>
          <p:cNvPr id="6" name="Group 5"/>
          <p:cNvGrpSpPr/>
          <p:nvPr/>
        </p:nvGrpSpPr>
        <p:grpSpPr>
          <a:xfrm>
            <a:off x="381000" y="1292370"/>
            <a:ext cx="2571750" cy="2659140"/>
            <a:chOff x="381000" y="1292370"/>
            <a:chExt cx="2571750" cy="265914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2370"/>
              <a:ext cx="2571750" cy="265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90600" y="1676400"/>
              <a:ext cx="304800" cy="76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9741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Full LAMP Stack (Linux Apache MySQL PHP)</a:t>
            </a:r>
          </a:p>
        </p:txBody>
      </p:sp>
      <p:pic>
        <p:nvPicPr>
          <p:cNvPr id="3" name="Picture 2">
            <a:extLst>
              <a:ext uri="{FF2B5EF4-FFF2-40B4-BE49-F238E27FC236}">
                <a16:creationId xmlns:a16="http://schemas.microsoft.com/office/drawing/2014/main" id="{9BAA6B56-5DBB-4DCF-B7C0-CFA94BEA1B5C}"/>
              </a:ext>
            </a:extLst>
          </p:cNvPr>
          <p:cNvPicPr>
            <a:picLocks noChangeAspect="1"/>
          </p:cNvPicPr>
          <p:nvPr/>
        </p:nvPicPr>
        <p:blipFill>
          <a:blip r:embed="rId2"/>
          <a:stretch>
            <a:fillRect/>
          </a:stretch>
        </p:blipFill>
        <p:spPr>
          <a:xfrm>
            <a:off x="25400" y="1295400"/>
            <a:ext cx="7810500" cy="571500"/>
          </a:xfrm>
          <a:prstGeom prst="rect">
            <a:avLst/>
          </a:prstGeom>
        </p:spPr>
      </p:pic>
      <p:pic>
        <p:nvPicPr>
          <p:cNvPr id="4" name="Picture 3">
            <a:extLst>
              <a:ext uri="{FF2B5EF4-FFF2-40B4-BE49-F238E27FC236}">
                <a16:creationId xmlns:a16="http://schemas.microsoft.com/office/drawing/2014/main" id="{FECB39D3-D520-4585-B13E-638E3AA9DB10}"/>
              </a:ext>
            </a:extLst>
          </p:cNvPr>
          <p:cNvPicPr>
            <a:picLocks noChangeAspect="1"/>
          </p:cNvPicPr>
          <p:nvPr/>
        </p:nvPicPr>
        <p:blipFill>
          <a:blip r:embed="rId3"/>
          <a:stretch>
            <a:fillRect/>
          </a:stretch>
        </p:blipFill>
        <p:spPr>
          <a:xfrm>
            <a:off x="0" y="1866900"/>
            <a:ext cx="8162925" cy="1743075"/>
          </a:xfrm>
          <a:prstGeom prst="rect">
            <a:avLst/>
          </a:prstGeom>
        </p:spPr>
      </p:pic>
      <p:pic>
        <p:nvPicPr>
          <p:cNvPr id="3074" name="Picture 2"/>
          <p:cNvPicPr>
            <a:picLocks noGrp="1" noChangeAspect="1" noChangeArrowheads="1"/>
          </p:cNvPicPr>
          <p:nvPr>
            <p:ph idx="1"/>
          </p:nvPr>
        </p:nvPicPr>
        <p:blipFill>
          <a:blip r:embed="rId4" cstate="screen">
            <a:extLst>
              <a:ext uri="{28A0092B-C50C-407E-A947-70E740481C1C}">
                <a14:useLocalDpi xmlns:a14="http://schemas.microsoft.com/office/drawing/2010/main"/>
              </a:ext>
            </a:extLst>
          </a:blip>
          <a:srcRect/>
          <a:stretch>
            <a:fillRect/>
          </a:stretch>
        </p:blipFill>
        <p:spPr bwMode="auto">
          <a:xfrm>
            <a:off x="4165119" y="2895600"/>
            <a:ext cx="5109729" cy="3827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4796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normAutofit fontScale="90000"/>
          </a:bodyPr>
          <a:lstStyle/>
          <a:p>
            <a:r>
              <a:rPr lang="en-US" dirty="0"/>
              <a:t>GUIs via Python </a:t>
            </a:r>
            <a:r>
              <a:rPr lang="en-US" dirty="0" err="1"/>
              <a:t>Tkinter</a:t>
            </a:r>
            <a:r>
              <a:rPr lang="en-US" dirty="0"/>
              <a:t>, </a:t>
            </a:r>
            <a:r>
              <a:rPr lang="en-US" dirty="0" err="1"/>
              <a:t>Pygame</a:t>
            </a:r>
            <a:r>
              <a:rPr lang="en-US" dirty="0"/>
              <a:t>, Qt, GTK+ and </a:t>
            </a:r>
            <a:r>
              <a:rPr lang="en-US" dirty="0" err="1"/>
              <a:t>Wx</a:t>
            </a:r>
            <a:r>
              <a:rPr lang="en-US" dirty="0"/>
              <a:t> Widgets</a:t>
            </a:r>
          </a:p>
        </p:txBody>
      </p:sp>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2"/>
          <a:stretch>
            <a:fillRect/>
          </a:stretch>
        </p:blipFill>
        <p:spPr>
          <a:xfrm>
            <a:off x="4495800" y="1614487"/>
            <a:ext cx="4581525" cy="4953000"/>
          </a:xfrm>
          <a:prstGeom prst="rect">
            <a:avLst/>
          </a:prstGeom>
        </p:spPr>
      </p:pic>
      <p:pic>
        <p:nvPicPr>
          <p:cNvPr id="9" name="Picture 8">
            <a:extLst>
              <a:ext uri="{FF2B5EF4-FFF2-40B4-BE49-F238E27FC236}">
                <a16:creationId xmlns:a16="http://schemas.microsoft.com/office/drawing/2014/main" id="{8324C932-51DA-4651-B90C-1B0F5B3E40DB}"/>
              </a:ext>
            </a:extLst>
          </p:cNvPr>
          <p:cNvPicPr>
            <a:picLocks noChangeAspect="1"/>
          </p:cNvPicPr>
          <p:nvPr/>
        </p:nvPicPr>
        <p:blipFill rotWithShape="1">
          <a:blip r:embed="rId3"/>
          <a:srcRect b="60000"/>
          <a:stretch/>
        </p:blipFill>
        <p:spPr>
          <a:xfrm>
            <a:off x="304801" y="4038599"/>
            <a:ext cx="4030102" cy="762001"/>
          </a:xfrm>
          <a:prstGeom prst="rect">
            <a:avLst/>
          </a:prstGeom>
        </p:spPr>
      </p:pic>
      <p:pic>
        <p:nvPicPr>
          <p:cNvPr id="10" name="Picture 9">
            <a:extLst>
              <a:ext uri="{FF2B5EF4-FFF2-40B4-BE49-F238E27FC236}">
                <a16:creationId xmlns:a16="http://schemas.microsoft.com/office/drawing/2014/main" id="{D63FA984-1563-410B-9512-972E4347BD39}"/>
              </a:ext>
            </a:extLst>
          </p:cNvPr>
          <p:cNvPicPr>
            <a:picLocks noChangeAspect="1"/>
          </p:cNvPicPr>
          <p:nvPr/>
        </p:nvPicPr>
        <p:blipFill>
          <a:blip r:embed="rId4"/>
          <a:stretch>
            <a:fillRect/>
          </a:stretch>
        </p:blipFill>
        <p:spPr>
          <a:xfrm>
            <a:off x="1035301" y="4898863"/>
            <a:ext cx="2281237" cy="806220"/>
          </a:xfrm>
          <a:prstGeom prst="rect">
            <a:avLst/>
          </a:prstGeom>
        </p:spPr>
      </p:pic>
      <p:pic>
        <p:nvPicPr>
          <p:cNvPr id="7" name="Picture 6">
            <a:extLst>
              <a:ext uri="{FF2B5EF4-FFF2-40B4-BE49-F238E27FC236}">
                <a16:creationId xmlns:a16="http://schemas.microsoft.com/office/drawing/2014/main" id="{8A5CB3D8-3FA4-4284-BE55-1FE24312B32E}"/>
              </a:ext>
            </a:extLst>
          </p:cNvPr>
          <p:cNvPicPr>
            <a:picLocks noChangeAspect="1"/>
          </p:cNvPicPr>
          <p:nvPr/>
        </p:nvPicPr>
        <p:blipFill>
          <a:blip r:embed="rId5"/>
          <a:stretch>
            <a:fillRect/>
          </a:stretch>
        </p:blipFill>
        <p:spPr>
          <a:xfrm>
            <a:off x="1100653" y="1614487"/>
            <a:ext cx="2209799" cy="2325849"/>
          </a:xfrm>
          <a:prstGeom prst="rect">
            <a:avLst/>
          </a:prstGeom>
        </p:spPr>
      </p:pic>
    </p:spTree>
    <p:extLst>
      <p:ext uri="{BB962C8B-B14F-4D97-AF65-F5344CB8AC3E}">
        <p14:creationId xmlns:p14="http://schemas.microsoft.com/office/powerpoint/2010/main" val="3092193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Raspberry Pi as Wireless Access Point</a:t>
            </a:r>
          </a:p>
        </p:txBody>
      </p:sp>
      <p:sp>
        <p:nvSpPr>
          <p:cNvPr id="4" name="TextBox 3"/>
          <p:cNvSpPr txBox="1"/>
          <p:nvPr/>
        </p:nvSpPr>
        <p:spPr>
          <a:xfrm>
            <a:off x="228600" y="6444734"/>
            <a:ext cx="8915400" cy="369332"/>
          </a:xfrm>
          <a:prstGeom prst="rect">
            <a:avLst/>
          </a:prstGeom>
          <a:noFill/>
        </p:spPr>
        <p:txBody>
          <a:bodyPr wrap="square" rtlCol="0">
            <a:spAutoFit/>
          </a:bodyPr>
          <a:lstStyle/>
          <a:p>
            <a:r>
              <a:rPr lang="en-US" dirty="0">
                <a:hlinkClick r:id="rId2"/>
              </a:rPr>
              <a:t>https://learn.sparkfun.com/tutorials/setting-up-a-raspberry-pi-3-as-an-access-point</a:t>
            </a:r>
            <a:r>
              <a:rPr lang="en-US" dirty="0"/>
              <a:t> </a:t>
            </a:r>
          </a:p>
        </p:txBody>
      </p:sp>
      <p:sp>
        <p:nvSpPr>
          <p:cNvPr id="5" name="TextBox 4">
            <a:extLst>
              <a:ext uri="{FF2B5EF4-FFF2-40B4-BE49-F238E27FC236}">
                <a16:creationId xmlns:a16="http://schemas.microsoft.com/office/drawing/2014/main" id="{786A4CB4-3E5C-4CB8-A2EE-7C0A893F6F5A}"/>
              </a:ext>
            </a:extLst>
          </p:cNvPr>
          <p:cNvSpPr txBox="1"/>
          <p:nvPr/>
        </p:nvSpPr>
        <p:spPr>
          <a:xfrm>
            <a:off x="2971800" y="0"/>
            <a:ext cx="3124200" cy="381000"/>
          </a:xfrm>
          <a:prstGeom prst="rect">
            <a:avLst/>
          </a:prstGeom>
          <a:noFill/>
        </p:spPr>
        <p:txBody>
          <a:bodyPr wrap="square" rtlCol="0">
            <a:spAutoFit/>
          </a:bodyPr>
          <a:lstStyle/>
          <a:p>
            <a:pPr algn="ctr"/>
            <a:r>
              <a:rPr lang="en-US" dirty="0"/>
              <a:t>Addon Hardware</a:t>
            </a:r>
          </a:p>
        </p:txBody>
      </p:sp>
      <p:pic>
        <p:nvPicPr>
          <p:cNvPr id="7" name="Content Placeholder 6">
            <a:extLst>
              <a:ext uri="{FF2B5EF4-FFF2-40B4-BE49-F238E27FC236}">
                <a16:creationId xmlns:a16="http://schemas.microsoft.com/office/drawing/2014/main" id="{F3E69E6D-03A3-48BB-A52E-48E56FE87FD8}"/>
              </a:ext>
            </a:extLst>
          </p:cNvPr>
          <p:cNvPicPr>
            <a:picLocks noGrp="1" noChangeAspect="1"/>
          </p:cNvPicPr>
          <p:nvPr>
            <p:ph idx="1"/>
          </p:nvPr>
        </p:nvPicPr>
        <p:blipFill>
          <a:blip r:embed="rId3"/>
          <a:stretch>
            <a:fillRect/>
          </a:stretch>
        </p:blipFill>
        <p:spPr>
          <a:xfrm>
            <a:off x="1905000" y="1371600"/>
            <a:ext cx="5137698" cy="4876800"/>
          </a:xfrm>
        </p:spPr>
      </p:pic>
    </p:spTree>
    <p:extLst>
      <p:ext uri="{BB962C8B-B14F-4D97-AF65-F5344CB8AC3E}">
        <p14:creationId xmlns:p14="http://schemas.microsoft.com/office/powerpoint/2010/main" val="3116172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DAE-1BBA-4975-9910-0C0CF2758557}"/>
              </a:ext>
            </a:extLst>
          </p:cNvPr>
          <p:cNvSpPr>
            <a:spLocks noGrp="1"/>
          </p:cNvSpPr>
          <p:nvPr>
            <p:ph type="title"/>
          </p:nvPr>
        </p:nvSpPr>
        <p:spPr/>
        <p:txBody>
          <a:bodyPr/>
          <a:lstStyle/>
          <a:p>
            <a:r>
              <a:rPr lang="en-US" dirty="0"/>
              <a:t>Add on Hardware</a:t>
            </a:r>
          </a:p>
        </p:txBody>
      </p:sp>
      <p:sp>
        <p:nvSpPr>
          <p:cNvPr id="3" name="Content Placeholder 2">
            <a:extLst>
              <a:ext uri="{FF2B5EF4-FFF2-40B4-BE49-F238E27FC236}">
                <a16:creationId xmlns:a16="http://schemas.microsoft.com/office/drawing/2014/main" id="{24B96E68-7E57-493F-B0CD-76B8869CA9AC}"/>
              </a:ext>
            </a:extLst>
          </p:cNvPr>
          <p:cNvSpPr>
            <a:spLocks noGrp="1"/>
          </p:cNvSpPr>
          <p:nvPr>
            <p:ph idx="1"/>
          </p:nvPr>
        </p:nvSpPr>
        <p:spPr/>
        <p:txBody>
          <a:bodyPr/>
          <a:lstStyle/>
          <a:p>
            <a:r>
              <a:rPr lang="en-US" dirty="0"/>
              <a:t>USB:</a:t>
            </a:r>
          </a:p>
          <a:p>
            <a:pPr lvl="1"/>
            <a:r>
              <a:rPr lang="en-US" dirty="0"/>
              <a:t> SDR Radios – Can receive AM, FM, SSB, Aircraft and Satellites</a:t>
            </a:r>
          </a:p>
          <a:p>
            <a:pPr lvl="1"/>
            <a:r>
              <a:rPr lang="en-US" dirty="0"/>
              <a:t>GPS – add precise time and location.</a:t>
            </a:r>
          </a:p>
          <a:p>
            <a:pPr lvl="1"/>
            <a:r>
              <a:rPr lang="en-US" dirty="0"/>
              <a:t>Instrument control. – Control Lab meters, oscilloscope and more.</a:t>
            </a:r>
          </a:p>
          <a:p>
            <a:pPr lvl="1"/>
            <a:r>
              <a:rPr lang="en-US" dirty="0"/>
              <a:t>Connect to Arduinos or other embedded devices.</a:t>
            </a:r>
          </a:p>
          <a:p>
            <a:r>
              <a:rPr lang="en-US" dirty="0"/>
              <a:t>DSI Interface – Raspberry Pi unique interface.</a:t>
            </a:r>
          </a:p>
          <a:p>
            <a:pPr lvl="1"/>
            <a:r>
              <a:rPr lang="en-US" dirty="0"/>
              <a:t>Camera – right now up to an 8M pixel camera.  Full color or No IR.</a:t>
            </a:r>
          </a:p>
          <a:p>
            <a:pPr lvl="1"/>
            <a:r>
              <a:rPr lang="en-US" dirty="0"/>
              <a:t>Display – Very nice 7” touch screen is all that is supported now.</a:t>
            </a:r>
          </a:p>
          <a:p>
            <a:r>
              <a:rPr lang="en-US" dirty="0"/>
              <a:t>Hats – 40 pin interface to hardware.</a:t>
            </a:r>
          </a:p>
          <a:p>
            <a:pPr lvl="1"/>
            <a:r>
              <a:rPr lang="en-US" dirty="0"/>
              <a:t>Best way to get ADCs and DACs.</a:t>
            </a:r>
          </a:p>
          <a:p>
            <a:pPr lvl="1"/>
            <a:r>
              <a:rPr lang="en-US" dirty="0"/>
              <a:t>Many control boards for relays and LED signs</a:t>
            </a:r>
          </a:p>
          <a:p>
            <a:pPr lvl="1"/>
            <a:r>
              <a:rPr lang="en-US" dirty="0"/>
              <a:t>With ADC’s, DAC’s and GPIO expanders a brewery controller. </a:t>
            </a:r>
          </a:p>
        </p:txBody>
      </p:sp>
    </p:spTree>
    <p:extLst>
      <p:ext uri="{BB962C8B-B14F-4D97-AF65-F5344CB8AC3E}">
        <p14:creationId xmlns:p14="http://schemas.microsoft.com/office/powerpoint/2010/main" val="1491903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9BC13-859A-41F7-9890-88E8F2576168}"/>
              </a:ext>
            </a:extLst>
          </p:cNvPr>
          <p:cNvSpPr>
            <a:spLocks noGrp="1"/>
          </p:cNvSpPr>
          <p:nvPr>
            <p:ph type="title"/>
          </p:nvPr>
        </p:nvSpPr>
        <p:spPr/>
        <p:txBody>
          <a:bodyPr/>
          <a:lstStyle/>
          <a:p>
            <a:r>
              <a:rPr lang="en-US" dirty="0"/>
              <a:t>For More Maker Board Information</a:t>
            </a:r>
          </a:p>
        </p:txBody>
      </p:sp>
      <p:sp>
        <p:nvSpPr>
          <p:cNvPr id="6" name="Content Placeholder 5">
            <a:extLst>
              <a:ext uri="{FF2B5EF4-FFF2-40B4-BE49-F238E27FC236}">
                <a16:creationId xmlns:a16="http://schemas.microsoft.com/office/drawing/2014/main" id="{5E4964DB-4EC5-4E3B-AF1D-FC8244F70207}"/>
              </a:ext>
            </a:extLst>
          </p:cNvPr>
          <p:cNvSpPr>
            <a:spLocks noGrp="1"/>
          </p:cNvSpPr>
          <p:nvPr>
            <p:ph idx="1"/>
          </p:nvPr>
        </p:nvSpPr>
        <p:spPr>
          <a:xfrm>
            <a:off x="304800" y="1600200"/>
            <a:ext cx="8534400" cy="381000"/>
          </a:xfrm>
        </p:spPr>
        <p:txBody>
          <a:bodyPr>
            <a:normAutofit/>
          </a:bodyPr>
          <a:lstStyle/>
          <a:p>
            <a:pPr marL="0" indent="0">
              <a:buNone/>
            </a:pPr>
            <a:r>
              <a:rPr lang="en-US" sz="1800" dirty="0">
                <a:hlinkClick r:id="rId2"/>
              </a:rPr>
              <a:t>https://media.digikey.com/Resources/Maker/the-original-guide-to-boards-2020.pdf</a:t>
            </a:r>
            <a:r>
              <a:rPr lang="en-US" sz="1800" dirty="0"/>
              <a:t> </a:t>
            </a:r>
          </a:p>
        </p:txBody>
      </p:sp>
      <p:pic>
        <p:nvPicPr>
          <p:cNvPr id="3" name="Picture 2">
            <a:extLst>
              <a:ext uri="{FF2B5EF4-FFF2-40B4-BE49-F238E27FC236}">
                <a16:creationId xmlns:a16="http://schemas.microsoft.com/office/drawing/2014/main" id="{988124E8-EE3C-4AA5-9DD2-541BC1E3DBD5}"/>
              </a:ext>
            </a:extLst>
          </p:cNvPr>
          <p:cNvPicPr>
            <a:picLocks noChangeAspect="1"/>
          </p:cNvPicPr>
          <p:nvPr/>
        </p:nvPicPr>
        <p:blipFill>
          <a:blip r:embed="rId3"/>
          <a:stretch>
            <a:fillRect/>
          </a:stretch>
        </p:blipFill>
        <p:spPr>
          <a:xfrm>
            <a:off x="2323712" y="2236599"/>
            <a:ext cx="4496576" cy="4612070"/>
          </a:xfrm>
          <a:prstGeom prst="rect">
            <a:avLst/>
          </a:prstGeom>
        </p:spPr>
      </p:pic>
    </p:spTree>
    <p:extLst>
      <p:ext uri="{BB962C8B-B14F-4D97-AF65-F5344CB8AC3E}">
        <p14:creationId xmlns:p14="http://schemas.microsoft.com/office/powerpoint/2010/main" val="2827429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a:t>
            </a:r>
            <a:r>
              <a:rPr lang="en-US" dirty="0" err="1"/>
              <a:t>GNURadio</a:t>
            </a:r>
            <a:r>
              <a:rPr lang="en-US" dirty="0"/>
              <a:t> Example</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384299"/>
            <a:ext cx="8839200" cy="54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FB1D5749-2EA4-4EBF-A274-839DB1C5F99C}"/>
              </a:ext>
            </a:extLst>
          </p:cNvPr>
          <p:cNvSpPr txBox="1"/>
          <p:nvPr/>
        </p:nvSpPr>
        <p:spPr>
          <a:xfrm>
            <a:off x="2971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3715045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46E8-3CDE-4219-8333-87D34B70A912}"/>
              </a:ext>
            </a:extLst>
          </p:cNvPr>
          <p:cNvSpPr>
            <a:spLocks noGrp="1"/>
          </p:cNvSpPr>
          <p:nvPr>
            <p:ph type="title"/>
          </p:nvPr>
        </p:nvSpPr>
        <p:spPr/>
        <p:txBody>
          <a:bodyPr>
            <a:normAutofit fontScale="90000"/>
          </a:bodyPr>
          <a:lstStyle/>
          <a:p>
            <a:pPr algn="ctr"/>
            <a:r>
              <a:rPr lang="en-US" dirty="0" err="1"/>
              <a:t>GNURadio</a:t>
            </a:r>
            <a:r>
              <a:rPr lang="en-US" dirty="0"/>
              <a:t> and Raspberry Pi</a:t>
            </a:r>
            <a:br>
              <a:rPr lang="en-US" dirty="0"/>
            </a:br>
            <a:r>
              <a:rPr lang="en-US" dirty="0"/>
              <a:t>10.5 GHz Radar Test Range</a:t>
            </a:r>
          </a:p>
        </p:txBody>
      </p:sp>
      <p:pic>
        <p:nvPicPr>
          <p:cNvPr id="4" name="Content Placeholder 3">
            <a:extLst>
              <a:ext uri="{FF2B5EF4-FFF2-40B4-BE49-F238E27FC236}">
                <a16:creationId xmlns:a16="http://schemas.microsoft.com/office/drawing/2014/main" id="{D8427A1D-05AC-4FE9-BF5E-06DCBEC6BB91}"/>
              </a:ext>
            </a:extLst>
          </p:cNvPr>
          <p:cNvPicPr>
            <a:picLocks noGrp="1" noChangeAspect="1"/>
          </p:cNvPicPr>
          <p:nvPr>
            <p:ph idx="1"/>
          </p:nvPr>
        </p:nvPicPr>
        <p:blipFill>
          <a:blip r:embed="rId2"/>
          <a:stretch>
            <a:fillRect/>
          </a:stretch>
        </p:blipFill>
        <p:spPr>
          <a:xfrm>
            <a:off x="869731" y="1600200"/>
            <a:ext cx="7404537" cy="4876800"/>
          </a:xfrm>
          <a:prstGeom prst="rect">
            <a:avLst/>
          </a:prstGeom>
        </p:spPr>
      </p:pic>
      <p:sp>
        <p:nvSpPr>
          <p:cNvPr id="5" name="TextBox 4">
            <a:extLst>
              <a:ext uri="{FF2B5EF4-FFF2-40B4-BE49-F238E27FC236}">
                <a16:creationId xmlns:a16="http://schemas.microsoft.com/office/drawing/2014/main" id="{667996D1-82DA-412D-B6A8-81CDE82113ED}"/>
              </a:ext>
            </a:extLst>
          </p:cNvPr>
          <p:cNvSpPr txBox="1"/>
          <p:nvPr/>
        </p:nvSpPr>
        <p:spPr>
          <a:xfrm>
            <a:off x="2971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2001318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A2D0-5FB7-40C9-B90A-4523058F8980}"/>
              </a:ext>
            </a:extLst>
          </p:cNvPr>
          <p:cNvSpPr>
            <a:spLocks noGrp="1"/>
          </p:cNvSpPr>
          <p:nvPr>
            <p:ph type="title"/>
          </p:nvPr>
        </p:nvSpPr>
        <p:spPr/>
        <p:txBody>
          <a:bodyPr>
            <a:normAutofit fontScale="90000"/>
          </a:bodyPr>
          <a:lstStyle/>
          <a:p>
            <a:pPr algn="ctr"/>
            <a:r>
              <a:rPr lang="en-US" dirty="0"/>
              <a:t>One more SDR Example </a:t>
            </a:r>
            <a:br>
              <a:rPr lang="en-US" dirty="0"/>
            </a:br>
            <a:r>
              <a:rPr lang="en-US" dirty="0"/>
              <a:t>Receiving NOAA Satellite Data</a:t>
            </a:r>
          </a:p>
        </p:txBody>
      </p:sp>
      <p:sp>
        <p:nvSpPr>
          <p:cNvPr id="6" name="TextBox 5">
            <a:extLst>
              <a:ext uri="{FF2B5EF4-FFF2-40B4-BE49-F238E27FC236}">
                <a16:creationId xmlns:a16="http://schemas.microsoft.com/office/drawing/2014/main" id="{BC5B49C2-3A2D-48F2-8466-15C9532D494B}"/>
              </a:ext>
            </a:extLst>
          </p:cNvPr>
          <p:cNvSpPr txBox="1"/>
          <p:nvPr/>
        </p:nvSpPr>
        <p:spPr>
          <a:xfrm>
            <a:off x="266700" y="1550050"/>
            <a:ext cx="8610600" cy="369332"/>
          </a:xfrm>
          <a:prstGeom prst="rect">
            <a:avLst/>
          </a:prstGeom>
          <a:noFill/>
        </p:spPr>
        <p:txBody>
          <a:bodyPr wrap="square" rtlCol="0">
            <a:spAutoFit/>
          </a:bodyPr>
          <a:lstStyle/>
          <a:p>
            <a:r>
              <a:rPr lang="en-US" dirty="0">
                <a:solidFill>
                  <a:srgbClr val="0070C0"/>
                </a:solidFill>
              </a:rPr>
              <a:t>http://www.instructables.com/id/Raspberry-Pi-NOAA-Weather-Satellite-Receiver/</a:t>
            </a:r>
          </a:p>
        </p:txBody>
      </p:sp>
      <p:pic>
        <p:nvPicPr>
          <p:cNvPr id="9" name="Content Placeholder 8">
            <a:extLst>
              <a:ext uri="{FF2B5EF4-FFF2-40B4-BE49-F238E27FC236}">
                <a16:creationId xmlns:a16="http://schemas.microsoft.com/office/drawing/2014/main" id="{BD982A2B-A860-4262-AAE9-A89E1B39D7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35960"/>
            <a:ext cx="8229600" cy="3805279"/>
          </a:xfrm>
        </p:spPr>
      </p:pic>
      <p:sp>
        <p:nvSpPr>
          <p:cNvPr id="5" name="TextBox 4">
            <a:extLst>
              <a:ext uri="{FF2B5EF4-FFF2-40B4-BE49-F238E27FC236}">
                <a16:creationId xmlns:a16="http://schemas.microsoft.com/office/drawing/2014/main" id="{22DEEC81-514F-43FD-BA29-07B6519B9862}"/>
              </a:ext>
            </a:extLst>
          </p:cNvPr>
          <p:cNvSpPr txBox="1"/>
          <p:nvPr/>
        </p:nvSpPr>
        <p:spPr>
          <a:xfrm>
            <a:off x="2971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1905196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Touch Screen with Camera and Case</a:t>
            </a:r>
          </a:p>
        </p:txBody>
      </p:sp>
      <p:sp>
        <p:nvSpPr>
          <p:cNvPr id="3" name="TextBox 2">
            <a:extLst>
              <a:ext uri="{FF2B5EF4-FFF2-40B4-BE49-F238E27FC236}">
                <a16:creationId xmlns:a16="http://schemas.microsoft.com/office/drawing/2014/main" id="{38DB9FFF-C248-415E-9B79-08A86302054B}"/>
              </a:ext>
            </a:extLst>
          </p:cNvPr>
          <p:cNvSpPr txBox="1"/>
          <p:nvPr/>
        </p:nvSpPr>
        <p:spPr>
          <a:xfrm>
            <a:off x="2971800" y="0"/>
            <a:ext cx="3124200" cy="381000"/>
          </a:xfrm>
          <a:prstGeom prst="rect">
            <a:avLst/>
          </a:prstGeom>
          <a:noFill/>
        </p:spPr>
        <p:txBody>
          <a:bodyPr wrap="square" rtlCol="0">
            <a:spAutoFit/>
          </a:bodyPr>
          <a:lstStyle/>
          <a:p>
            <a:pPr algn="ctr"/>
            <a:r>
              <a:rPr lang="en-US" dirty="0"/>
              <a:t>Addon Hardware</a:t>
            </a:r>
          </a:p>
        </p:txBody>
      </p:sp>
      <p:pic>
        <p:nvPicPr>
          <p:cNvPr id="6" name="Content Placeholder 5">
            <a:extLst>
              <a:ext uri="{FF2B5EF4-FFF2-40B4-BE49-F238E27FC236}">
                <a16:creationId xmlns:a16="http://schemas.microsoft.com/office/drawing/2014/main" id="{7AD7D8C1-3926-4801-8E83-A7AF30103EFA}"/>
              </a:ext>
            </a:extLst>
          </p:cNvPr>
          <p:cNvPicPr>
            <a:picLocks noGrp="1" noChangeAspect="1"/>
          </p:cNvPicPr>
          <p:nvPr>
            <p:ph idx="1"/>
          </p:nvPr>
        </p:nvPicPr>
        <p:blipFill>
          <a:blip r:embed="rId2"/>
          <a:stretch>
            <a:fillRect/>
          </a:stretch>
        </p:blipFill>
        <p:spPr>
          <a:xfrm>
            <a:off x="1494798" y="1371600"/>
            <a:ext cx="6154404" cy="4876800"/>
          </a:xfrm>
        </p:spPr>
      </p:pic>
      <p:sp>
        <p:nvSpPr>
          <p:cNvPr id="7" name="TextBox 6">
            <a:extLst>
              <a:ext uri="{FF2B5EF4-FFF2-40B4-BE49-F238E27FC236}">
                <a16:creationId xmlns:a16="http://schemas.microsoft.com/office/drawing/2014/main" id="{69D7DA54-3D48-4EBF-AD68-72EF633968EC}"/>
              </a:ext>
            </a:extLst>
          </p:cNvPr>
          <p:cNvSpPr txBox="1"/>
          <p:nvPr/>
        </p:nvSpPr>
        <p:spPr>
          <a:xfrm>
            <a:off x="1494798" y="6259707"/>
            <a:ext cx="6154404" cy="369332"/>
          </a:xfrm>
          <a:prstGeom prst="rect">
            <a:avLst/>
          </a:prstGeom>
          <a:noFill/>
        </p:spPr>
        <p:txBody>
          <a:bodyPr wrap="square" rtlCol="0">
            <a:spAutoFit/>
          </a:bodyPr>
          <a:lstStyle/>
          <a:p>
            <a:pPr algn="ctr"/>
            <a:r>
              <a:rPr lang="en-US" dirty="0">
                <a:hlinkClick r:id="rId3"/>
              </a:rPr>
              <a:t>https://www.adafruit.com/product/4377</a:t>
            </a:r>
            <a:r>
              <a:rPr lang="en-US" dirty="0"/>
              <a:t> </a:t>
            </a:r>
          </a:p>
        </p:txBody>
      </p:sp>
    </p:spTree>
    <p:extLst>
      <p:ext uri="{BB962C8B-B14F-4D97-AF65-F5344CB8AC3E}">
        <p14:creationId xmlns:p14="http://schemas.microsoft.com/office/powerpoint/2010/main" val="2783674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367-722D-40FC-B0C8-EAA9FEEFBE81}"/>
              </a:ext>
            </a:extLst>
          </p:cNvPr>
          <p:cNvSpPr>
            <a:spLocks noGrp="1"/>
          </p:cNvSpPr>
          <p:nvPr>
            <p:ph type="title"/>
          </p:nvPr>
        </p:nvSpPr>
        <p:spPr/>
        <p:txBody>
          <a:bodyPr>
            <a:normAutofit fontScale="90000"/>
          </a:bodyPr>
          <a:lstStyle/>
          <a:p>
            <a:r>
              <a:rPr lang="en-US" dirty="0"/>
              <a:t>Addon Hardware</a:t>
            </a:r>
            <a:br>
              <a:rPr lang="en-US" dirty="0"/>
            </a:br>
            <a:r>
              <a:rPr lang="en-US" dirty="0"/>
              <a:t>Pi Camera – uses built in port.</a:t>
            </a:r>
          </a:p>
        </p:txBody>
      </p:sp>
      <p:pic>
        <p:nvPicPr>
          <p:cNvPr id="4" name="Content Placeholder 3">
            <a:extLst>
              <a:ext uri="{FF2B5EF4-FFF2-40B4-BE49-F238E27FC236}">
                <a16:creationId xmlns:a16="http://schemas.microsoft.com/office/drawing/2014/main" id="{3BC31094-7360-4E69-B65B-A17F13FFB2E9}"/>
              </a:ext>
            </a:extLst>
          </p:cNvPr>
          <p:cNvPicPr>
            <a:picLocks noGrp="1" noChangeAspect="1"/>
          </p:cNvPicPr>
          <p:nvPr>
            <p:ph idx="1"/>
          </p:nvPr>
        </p:nvPicPr>
        <p:blipFill>
          <a:blip r:embed="rId2"/>
          <a:stretch>
            <a:fillRect/>
          </a:stretch>
        </p:blipFill>
        <p:spPr>
          <a:xfrm>
            <a:off x="1549719" y="1600200"/>
            <a:ext cx="6044562" cy="4876800"/>
          </a:xfrm>
          <a:prstGeom prst="rect">
            <a:avLst/>
          </a:prstGeom>
        </p:spPr>
      </p:pic>
      <p:pic>
        <p:nvPicPr>
          <p:cNvPr id="5" name="Picture 4">
            <a:extLst>
              <a:ext uri="{FF2B5EF4-FFF2-40B4-BE49-F238E27FC236}">
                <a16:creationId xmlns:a16="http://schemas.microsoft.com/office/drawing/2014/main" id="{13578E5C-6337-4C49-9C76-A740209CFBCB}"/>
              </a:ext>
            </a:extLst>
          </p:cNvPr>
          <p:cNvPicPr>
            <a:picLocks noChangeAspect="1"/>
          </p:cNvPicPr>
          <p:nvPr/>
        </p:nvPicPr>
        <p:blipFill>
          <a:blip r:embed="rId3"/>
          <a:stretch>
            <a:fillRect/>
          </a:stretch>
        </p:blipFill>
        <p:spPr>
          <a:xfrm>
            <a:off x="6629400" y="6098330"/>
            <a:ext cx="964881" cy="378670"/>
          </a:xfrm>
          <a:prstGeom prst="rect">
            <a:avLst/>
          </a:prstGeom>
        </p:spPr>
      </p:pic>
      <p:pic>
        <p:nvPicPr>
          <p:cNvPr id="6" name="Picture 5">
            <a:extLst>
              <a:ext uri="{FF2B5EF4-FFF2-40B4-BE49-F238E27FC236}">
                <a16:creationId xmlns:a16="http://schemas.microsoft.com/office/drawing/2014/main" id="{46936096-6BD7-41C2-A8B7-6F1F6B53151B}"/>
              </a:ext>
            </a:extLst>
          </p:cNvPr>
          <p:cNvPicPr>
            <a:picLocks noChangeAspect="1"/>
          </p:cNvPicPr>
          <p:nvPr/>
        </p:nvPicPr>
        <p:blipFill>
          <a:blip r:embed="rId4"/>
          <a:stretch>
            <a:fillRect/>
          </a:stretch>
        </p:blipFill>
        <p:spPr>
          <a:xfrm>
            <a:off x="1549719" y="1600200"/>
            <a:ext cx="4086225" cy="447675"/>
          </a:xfrm>
          <a:prstGeom prst="rect">
            <a:avLst/>
          </a:prstGeom>
        </p:spPr>
      </p:pic>
      <p:sp>
        <p:nvSpPr>
          <p:cNvPr id="7" name="TextBox 6">
            <a:extLst>
              <a:ext uri="{FF2B5EF4-FFF2-40B4-BE49-F238E27FC236}">
                <a16:creationId xmlns:a16="http://schemas.microsoft.com/office/drawing/2014/main" id="{5BDF967F-E401-4A71-A230-F45934CEDC3D}"/>
              </a:ext>
            </a:extLst>
          </p:cNvPr>
          <p:cNvSpPr txBox="1"/>
          <p:nvPr/>
        </p:nvSpPr>
        <p:spPr>
          <a:xfrm>
            <a:off x="2971800" y="0"/>
            <a:ext cx="3124200" cy="381000"/>
          </a:xfrm>
          <a:prstGeom prst="rect">
            <a:avLst/>
          </a:prstGeom>
          <a:noFill/>
        </p:spPr>
        <p:txBody>
          <a:bodyPr wrap="square" rtlCol="0">
            <a:spAutoFit/>
          </a:bodyPr>
          <a:lstStyle/>
          <a:p>
            <a:pPr algn="ctr"/>
            <a:r>
              <a:rPr lang="en-US" dirty="0"/>
              <a:t>Addon Hardware</a:t>
            </a:r>
          </a:p>
        </p:txBody>
      </p:sp>
    </p:spTree>
    <p:extLst>
      <p:ext uri="{BB962C8B-B14F-4D97-AF65-F5344CB8AC3E}">
        <p14:creationId xmlns:p14="http://schemas.microsoft.com/office/powerpoint/2010/main" val="429839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Raspberry Pi I/O</a:t>
            </a:r>
            <a:r>
              <a:rPr lang="en-US" baseline="30000" dirty="0"/>
              <a:t>*</a:t>
            </a:r>
            <a:endParaRPr lang="en-US" dirty="0"/>
          </a:p>
        </p:txBody>
      </p:sp>
      <p:sp>
        <p:nvSpPr>
          <p:cNvPr id="8" name="Content Placeholder 7"/>
          <p:cNvSpPr>
            <a:spLocks noGrp="1"/>
          </p:cNvSpPr>
          <p:nvPr>
            <p:ph idx="1"/>
          </p:nvPr>
        </p:nvSpPr>
        <p:spPr/>
        <p:txBody>
          <a:bodyPr/>
          <a:lstStyle/>
          <a:p>
            <a:r>
              <a:rPr lang="en-US" dirty="0"/>
              <a:t>UART/Serial – 2 Wire interface 3.3V</a:t>
            </a:r>
          </a:p>
          <a:p>
            <a:pPr lvl="1"/>
            <a:r>
              <a:rPr lang="en-US" dirty="0"/>
              <a:t>Good for GPS, RS-232 Monitor, and many others.</a:t>
            </a:r>
          </a:p>
          <a:p>
            <a:pPr lvl="1"/>
            <a:r>
              <a:rPr lang="en-US" dirty="0"/>
              <a:t>Baud rates up to 115200 bps</a:t>
            </a:r>
          </a:p>
          <a:p>
            <a:r>
              <a:rPr lang="en-US" sz="2200" dirty="0"/>
              <a:t>SPI Serial 4 Wire interface. (MOSI, MISO, SCLK, CE) 3.3V</a:t>
            </a:r>
          </a:p>
          <a:p>
            <a:pPr lvl="1"/>
            <a:r>
              <a:rPr lang="en-US" dirty="0"/>
              <a:t>2 Chip Selects built in. Easy connections to many serial sensors.</a:t>
            </a:r>
          </a:p>
          <a:p>
            <a:pPr lvl="1"/>
            <a:r>
              <a:rPr lang="en-US" dirty="0"/>
              <a:t>Speeds can be between 8KHz to 125MHz</a:t>
            </a:r>
          </a:p>
          <a:p>
            <a:pPr lvl="1"/>
            <a:r>
              <a:rPr lang="en-US" dirty="0"/>
              <a:t>This can be used to run an LCD Screen</a:t>
            </a:r>
          </a:p>
          <a:p>
            <a:r>
              <a:rPr lang="en-US" dirty="0"/>
              <a:t>I</a:t>
            </a:r>
            <a:r>
              <a:rPr lang="en-US" baseline="30000" dirty="0"/>
              <a:t>2</a:t>
            </a:r>
            <a:r>
              <a:rPr lang="en-US" dirty="0"/>
              <a:t>C Serial 2 Wire Interface. (SDA, SDL) 3.3V</a:t>
            </a:r>
          </a:p>
          <a:p>
            <a:pPr lvl="1"/>
            <a:r>
              <a:rPr lang="en-US" dirty="0"/>
              <a:t>Multiple devices with 7 bit address. Up to 127 - 11 </a:t>
            </a:r>
          </a:p>
          <a:p>
            <a:pPr lvl="1"/>
            <a:r>
              <a:rPr lang="en-US" dirty="0"/>
              <a:t>Much slower 400Kbps For Raspberry Pi.  </a:t>
            </a:r>
          </a:p>
          <a:p>
            <a:pPr lvl="1"/>
            <a:r>
              <a:rPr lang="en-US" dirty="0"/>
              <a:t>Great for touch screen sensors.</a:t>
            </a:r>
          </a:p>
        </p:txBody>
      </p:sp>
      <p:sp>
        <p:nvSpPr>
          <p:cNvPr id="9" name="TextBox 8"/>
          <p:cNvSpPr txBox="1"/>
          <p:nvPr/>
        </p:nvSpPr>
        <p:spPr>
          <a:xfrm>
            <a:off x="685800" y="6477000"/>
            <a:ext cx="7696200" cy="381000"/>
          </a:xfrm>
          <a:prstGeom prst="rect">
            <a:avLst/>
          </a:prstGeom>
          <a:noFill/>
        </p:spPr>
        <p:txBody>
          <a:bodyPr wrap="square" rtlCol="0">
            <a:spAutoFit/>
          </a:bodyPr>
          <a:lstStyle/>
          <a:p>
            <a:r>
              <a:rPr lang="en-US" dirty="0"/>
              <a:t>* From www.raspberrypi.org/forums</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557" y="5410200"/>
            <a:ext cx="3975418"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3781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761"/>
            <a:ext cx="8229600" cy="990600"/>
          </a:xfrm>
        </p:spPr>
        <p:txBody>
          <a:bodyPr/>
          <a:lstStyle/>
          <a:p>
            <a:r>
              <a:rPr lang="en-US" dirty="0"/>
              <a:t>GPIO Pin out*</a:t>
            </a:r>
          </a:p>
        </p:txBody>
      </p:sp>
      <p:sp>
        <p:nvSpPr>
          <p:cNvPr id="4" name="TextBox 3"/>
          <p:cNvSpPr txBox="1"/>
          <p:nvPr/>
        </p:nvSpPr>
        <p:spPr>
          <a:xfrm>
            <a:off x="4267198" y="6477000"/>
            <a:ext cx="4648201" cy="369332"/>
          </a:xfrm>
          <a:prstGeom prst="rect">
            <a:avLst/>
          </a:prstGeom>
          <a:noFill/>
        </p:spPr>
        <p:txBody>
          <a:bodyPr wrap="square" rtlCol="0">
            <a:spAutoFit/>
          </a:bodyPr>
          <a:lstStyle/>
          <a:p>
            <a:r>
              <a:rPr lang="en-US" dirty="0"/>
              <a:t>*From http://pi.gadgetoid.com/pinout</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4050" y="4547922"/>
            <a:ext cx="354330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275666" y="2497765"/>
            <a:ext cx="4648200" cy="1200329"/>
          </a:xfrm>
          <a:prstGeom prst="rect">
            <a:avLst/>
          </a:prstGeom>
          <a:noFill/>
        </p:spPr>
        <p:txBody>
          <a:bodyPr wrap="square" rtlCol="0">
            <a:spAutoFit/>
          </a:bodyPr>
          <a:lstStyle/>
          <a:p>
            <a:r>
              <a:rPr lang="en-US" sz="2400" dirty="0">
                <a:solidFill>
                  <a:schemeClr val="tx2"/>
                </a:solidFill>
              </a:rPr>
              <a:t>Note: </a:t>
            </a:r>
            <a:r>
              <a:rPr lang="en-US" sz="2400" dirty="0"/>
              <a:t>GPIO pins are 3.3V Only</a:t>
            </a:r>
          </a:p>
          <a:p>
            <a:r>
              <a:rPr lang="en-US" sz="2400" dirty="0"/>
              <a:t>A 5V input will cause damage to the Raspberry Pi!!!</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583" y="838200"/>
            <a:ext cx="3543300"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6168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Pi Hats – Hardware for the Raspberry Pi</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0800000">
            <a:off x="457200" y="1668475"/>
            <a:ext cx="8229600" cy="4740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7392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Other Addon Boards</a:t>
            </a:r>
          </a:p>
        </p:txBody>
      </p:sp>
      <p:pic>
        <p:nvPicPr>
          <p:cNvPr id="4098" name="Picture 2" descr="C:\Users\Chuck Duey\Pictures\20141110_20375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804425"/>
            <a:ext cx="38862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uck Duey\Pictures\20141110_203939.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05400" y="1804425"/>
            <a:ext cx="4031400" cy="3023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447800"/>
            <a:ext cx="4495800" cy="369332"/>
          </a:xfrm>
          <a:prstGeom prst="rect">
            <a:avLst/>
          </a:prstGeom>
          <a:noFill/>
        </p:spPr>
        <p:txBody>
          <a:bodyPr wrap="square" rtlCol="0">
            <a:spAutoFit/>
          </a:bodyPr>
          <a:lstStyle/>
          <a:p>
            <a:pPr algn="ctr"/>
            <a:r>
              <a:rPr lang="en-US" dirty="0"/>
              <a:t>Cirrus Logic Audio Card</a:t>
            </a:r>
          </a:p>
        </p:txBody>
      </p:sp>
      <p:sp>
        <p:nvSpPr>
          <p:cNvPr id="7" name="TextBox 6"/>
          <p:cNvSpPr txBox="1"/>
          <p:nvPr/>
        </p:nvSpPr>
        <p:spPr>
          <a:xfrm>
            <a:off x="4621000" y="1447800"/>
            <a:ext cx="4495800" cy="369332"/>
          </a:xfrm>
          <a:prstGeom prst="rect">
            <a:avLst/>
          </a:prstGeom>
          <a:noFill/>
        </p:spPr>
        <p:txBody>
          <a:bodyPr wrap="square" rtlCol="0">
            <a:spAutoFit/>
          </a:bodyPr>
          <a:lstStyle/>
          <a:p>
            <a:pPr algn="ctr"/>
            <a:r>
              <a:rPr lang="en-US" dirty="0" err="1"/>
              <a:t>Gertboard</a:t>
            </a:r>
            <a:endParaRPr lang="en-US" dirty="0"/>
          </a:p>
        </p:txBody>
      </p:sp>
      <p:pic>
        <p:nvPicPr>
          <p:cNvPr id="8" name="Picture 7">
            <a:extLst>
              <a:ext uri="{FF2B5EF4-FFF2-40B4-BE49-F238E27FC236}">
                <a16:creationId xmlns:a16="http://schemas.microsoft.com/office/drawing/2014/main" id="{348D1004-6E67-4AC3-838E-794B9D3D467A}"/>
              </a:ext>
            </a:extLst>
          </p:cNvPr>
          <p:cNvPicPr>
            <a:picLocks noChangeAspect="1"/>
          </p:cNvPicPr>
          <p:nvPr/>
        </p:nvPicPr>
        <p:blipFill>
          <a:blip r:embed="rId4"/>
          <a:stretch>
            <a:fillRect/>
          </a:stretch>
        </p:blipFill>
        <p:spPr>
          <a:xfrm>
            <a:off x="5638800" y="5220482"/>
            <a:ext cx="2240718" cy="1676173"/>
          </a:xfrm>
          <a:prstGeom prst="rect">
            <a:avLst/>
          </a:prstGeom>
        </p:spPr>
      </p:pic>
      <p:pic>
        <p:nvPicPr>
          <p:cNvPr id="9" name="Picture 8">
            <a:extLst>
              <a:ext uri="{FF2B5EF4-FFF2-40B4-BE49-F238E27FC236}">
                <a16:creationId xmlns:a16="http://schemas.microsoft.com/office/drawing/2014/main" id="{7D82D7F8-CE10-456F-9F12-4A2F95F6E7B3}"/>
              </a:ext>
            </a:extLst>
          </p:cNvPr>
          <p:cNvPicPr>
            <a:picLocks noChangeAspect="1"/>
          </p:cNvPicPr>
          <p:nvPr/>
        </p:nvPicPr>
        <p:blipFill>
          <a:blip r:embed="rId5"/>
          <a:stretch>
            <a:fillRect/>
          </a:stretch>
        </p:blipFill>
        <p:spPr>
          <a:xfrm>
            <a:off x="881299" y="5220482"/>
            <a:ext cx="2358207" cy="1680070"/>
          </a:xfrm>
          <a:prstGeom prst="rect">
            <a:avLst/>
          </a:prstGeom>
        </p:spPr>
      </p:pic>
      <p:pic>
        <p:nvPicPr>
          <p:cNvPr id="10" name="Picture 9">
            <a:extLst>
              <a:ext uri="{FF2B5EF4-FFF2-40B4-BE49-F238E27FC236}">
                <a16:creationId xmlns:a16="http://schemas.microsoft.com/office/drawing/2014/main" id="{9BED1722-DEDF-42A8-8AE0-E51CAD1CCA4A}"/>
              </a:ext>
            </a:extLst>
          </p:cNvPr>
          <p:cNvPicPr>
            <a:picLocks noChangeAspect="1"/>
          </p:cNvPicPr>
          <p:nvPr/>
        </p:nvPicPr>
        <p:blipFill>
          <a:blip r:embed="rId6"/>
          <a:stretch>
            <a:fillRect/>
          </a:stretch>
        </p:blipFill>
        <p:spPr>
          <a:xfrm>
            <a:off x="3239506" y="5220482"/>
            <a:ext cx="2438400" cy="1411599"/>
          </a:xfrm>
          <a:prstGeom prst="rect">
            <a:avLst/>
          </a:prstGeom>
        </p:spPr>
      </p:pic>
      <p:sp>
        <p:nvSpPr>
          <p:cNvPr id="11" name="TextBox 10">
            <a:extLst>
              <a:ext uri="{FF2B5EF4-FFF2-40B4-BE49-F238E27FC236}">
                <a16:creationId xmlns:a16="http://schemas.microsoft.com/office/drawing/2014/main" id="{EA09AC29-5006-44E8-8E04-2FC59B490D5F}"/>
              </a:ext>
            </a:extLst>
          </p:cNvPr>
          <p:cNvSpPr txBox="1"/>
          <p:nvPr/>
        </p:nvSpPr>
        <p:spPr>
          <a:xfrm>
            <a:off x="3261055" y="4851150"/>
            <a:ext cx="2438400" cy="369332"/>
          </a:xfrm>
          <a:prstGeom prst="rect">
            <a:avLst/>
          </a:prstGeom>
          <a:noFill/>
        </p:spPr>
        <p:txBody>
          <a:bodyPr wrap="square" rtlCol="0">
            <a:spAutoFit/>
          </a:bodyPr>
          <a:lstStyle/>
          <a:p>
            <a:r>
              <a:rPr lang="en-US" dirty="0" err="1"/>
              <a:t>Pimoroni</a:t>
            </a:r>
            <a:r>
              <a:rPr lang="en-US" dirty="0"/>
              <a:t> DAC Bonnet</a:t>
            </a:r>
          </a:p>
        </p:txBody>
      </p:sp>
      <p:sp>
        <p:nvSpPr>
          <p:cNvPr id="14" name="TextBox 13">
            <a:extLst>
              <a:ext uri="{FF2B5EF4-FFF2-40B4-BE49-F238E27FC236}">
                <a16:creationId xmlns:a16="http://schemas.microsoft.com/office/drawing/2014/main" id="{F76A8BFC-BF61-45EC-B675-F605A5D1A0D4}"/>
              </a:ext>
            </a:extLst>
          </p:cNvPr>
          <p:cNvSpPr txBox="1"/>
          <p:nvPr/>
        </p:nvSpPr>
        <p:spPr>
          <a:xfrm>
            <a:off x="5699455" y="4851150"/>
            <a:ext cx="2530145" cy="369332"/>
          </a:xfrm>
          <a:prstGeom prst="rect">
            <a:avLst/>
          </a:prstGeom>
          <a:noFill/>
        </p:spPr>
        <p:txBody>
          <a:bodyPr wrap="square" rtlCol="0">
            <a:spAutoFit/>
          </a:bodyPr>
          <a:lstStyle/>
          <a:p>
            <a:r>
              <a:rPr lang="en-US" dirty="0" err="1"/>
              <a:t>Adafruit</a:t>
            </a:r>
            <a:r>
              <a:rPr lang="en-US" dirty="0"/>
              <a:t> OLED Bonnet</a:t>
            </a:r>
          </a:p>
        </p:txBody>
      </p:sp>
      <p:sp>
        <p:nvSpPr>
          <p:cNvPr id="15" name="TextBox 14">
            <a:extLst>
              <a:ext uri="{FF2B5EF4-FFF2-40B4-BE49-F238E27FC236}">
                <a16:creationId xmlns:a16="http://schemas.microsoft.com/office/drawing/2014/main" id="{DADD5DF2-CE34-4E72-AB32-008672F80BF9}"/>
              </a:ext>
            </a:extLst>
          </p:cNvPr>
          <p:cNvSpPr txBox="1"/>
          <p:nvPr/>
        </p:nvSpPr>
        <p:spPr>
          <a:xfrm>
            <a:off x="855829" y="4851150"/>
            <a:ext cx="2395301" cy="369332"/>
          </a:xfrm>
          <a:prstGeom prst="rect">
            <a:avLst/>
          </a:prstGeom>
          <a:noFill/>
        </p:spPr>
        <p:txBody>
          <a:bodyPr wrap="square" rtlCol="0">
            <a:spAutoFit/>
          </a:bodyPr>
          <a:lstStyle/>
          <a:p>
            <a:r>
              <a:rPr lang="en-US" dirty="0" err="1"/>
              <a:t>Adafruit</a:t>
            </a:r>
            <a:r>
              <a:rPr lang="en-US" dirty="0"/>
              <a:t> Proto Bonnet</a:t>
            </a:r>
          </a:p>
        </p:txBody>
      </p:sp>
    </p:spTree>
    <p:extLst>
      <p:ext uri="{BB962C8B-B14F-4D97-AF65-F5344CB8AC3E}">
        <p14:creationId xmlns:p14="http://schemas.microsoft.com/office/powerpoint/2010/main" val="4003862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229600" cy="990600"/>
          </a:xfrm>
        </p:spPr>
        <p:txBody>
          <a:bodyPr>
            <a:normAutofit/>
          </a:bodyPr>
          <a:lstStyle/>
          <a:p>
            <a:r>
              <a:rPr lang="en-US" sz="3200" dirty="0"/>
              <a:t>Franken Chiller Brewery Control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5926216" y="1976437"/>
            <a:ext cx="32082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1" y="1295400"/>
            <a:ext cx="4953000" cy="33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100" y="4690588"/>
            <a:ext cx="4991101" cy="171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BEF14BDE-9F1B-48E6-9D57-3CA8C23544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6299" y="0"/>
            <a:ext cx="2148176" cy="199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663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 Standalone Microprocessor </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92500" lnSpcReduction="10000"/>
          </a:bodyPr>
          <a:lstStyle/>
          <a:p>
            <a:pPr marL="0" indent="0" algn="ctr">
              <a:buNone/>
            </a:pPr>
            <a:r>
              <a:rPr lang="en-US" dirty="0"/>
              <a:t>Advantages</a:t>
            </a:r>
          </a:p>
          <a:p>
            <a:r>
              <a:rPr lang="en-US" sz="2400" dirty="0"/>
              <a:t>Targeted size and function.  Right for the job.</a:t>
            </a:r>
          </a:p>
          <a:p>
            <a:endParaRPr lang="en-US" sz="2400" dirty="0"/>
          </a:p>
          <a:p>
            <a:r>
              <a:rPr lang="en-US" sz="2400" dirty="0"/>
              <a:t>Low cost.</a:t>
            </a:r>
          </a:p>
          <a:p>
            <a:endParaRPr lang="en-US" sz="2400" dirty="0"/>
          </a:p>
          <a:p>
            <a:r>
              <a:rPr lang="en-US" sz="2400" dirty="0"/>
              <a:t>Many EVM’s for low cost.</a:t>
            </a:r>
          </a:p>
          <a:p>
            <a:endParaRPr lang="en-US" sz="2400" dirty="0"/>
          </a:p>
          <a:p>
            <a:r>
              <a:rPr lang="en-US" sz="2400" dirty="0"/>
              <a:t>Support from the manufacturer. </a:t>
            </a:r>
          </a:p>
          <a:p>
            <a:endParaRPr lang="en-US" sz="2400" dirty="0"/>
          </a:p>
          <a:p>
            <a:r>
              <a:rPr lang="en-US" sz="2400" dirty="0"/>
              <a:t>Full custom design.  Can make very small.</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92500" lnSpcReduction="10000"/>
          </a:bodyPr>
          <a:lstStyle/>
          <a:p>
            <a:pPr marL="0" indent="0" algn="ctr">
              <a:buNone/>
            </a:pPr>
            <a:r>
              <a:rPr lang="en-US" dirty="0"/>
              <a:t>Disadvantages</a:t>
            </a:r>
          </a:p>
          <a:p>
            <a:r>
              <a:rPr lang="en-US" sz="2400" dirty="0"/>
              <a:t>Need to build circuitry.</a:t>
            </a:r>
          </a:p>
          <a:p>
            <a:endParaRPr lang="en-US" sz="2400" dirty="0"/>
          </a:p>
          <a:p>
            <a:r>
              <a:rPr lang="en-US" sz="2400" dirty="0"/>
              <a:t>Not much Open-source hardware or software</a:t>
            </a:r>
          </a:p>
          <a:p>
            <a:endParaRPr lang="en-US" sz="2400" dirty="0"/>
          </a:p>
          <a:p>
            <a:r>
              <a:rPr lang="en-US" sz="2400" dirty="0"/>
              <a:t>Need to pay for high level language cross compilers.</a:t>
            </a:r>
          </a:p>
        </p:txBody>
      </p:sp>
      <p:pic>
        <p:nvPicPr>
          <p:cNvPr id="7" name="Picture 6">
            <a:extLst>
              <a:ext uri="{FF2B5EF4-FFF2-40B4-BE49-F238E27FC236}">
                <a16:creationId xmlns:a16="http://schemas.microsoft.com/office/drawing/2014/main" id="{EE2EAE70-0891-44FC-92DD-BA29118E7962}"/>
              </a:ext>
            </a:extLst>
          </p:cNvPr>
          <p:cNvPicPr>
            <a:picLocks noChangeAspect="1"/>
          </p:cNvPicPr>
          <p:nvPr/>
        </p:nvPicPr>
        <p:blipFill>
          <a:blip r:embed="rId2"/>
          <a:stretch>
            <a:fillRect/>
          </a:stretch>
        </p:blipFill>
        <p:spPr>
          <a:xfrm>
            <a:off x="4038600" y="4651592"/>
            <a:ext cx="3810000" cy="2168678"/>
          </a:xfrm>
          <a:prstGeom prst="rect">
            <a:avLst/>
          </a:prstGeom>
        </p:spPr>
      </p:pic>
      <p:sp>
        <p:nvSpPr>
          <p:cNvPr id="8" name="TextBox 7">
            <a:extLst>
              <a:ext uri="{FF2B5EF4-FFF2-40B4-BE49-F238E27FC236}">
                <a16:creationId xmlns:a16="http://schemas.microsoft.com/office/drawing/2014/main" id="{16541080-6B7F-4C4C-B0C9-5040A1F34C94}"/>
              </a:ext>
            </a:extLst>
          </p:cNvPr>
          <p:cNvSpPr txBox="1"/>
          <p:nvPr/>
        </p:nvSpPr>
        <p:spPr>
          <a:xfrm>
            <a:off x="4343400" y="4617343"/>
            <a:ext cx="3890270" cy="369332"/>
          </a:xfrm>
          <a:prstGeom prst="rect">
            <a:avLst/>
          </a:prstGeom>
          <a:solidFill>
            <a:schemeClr val="bg1"/>
          </a:solidFill>
        </p:spPr>
        <p:txBody>
          <a:bodyPr wrap="square" rtlCol="0">
            <a:spAutoFit/>
          </a:bodyPr>
          <a:lstStyle/>
          <a:p>
            <a:r>
              <a:rPr lang="en-US" b="1" dirty="0"/>
              <a:t>TI</a:t>
            </a:r>
            <a:r>
              <a:rPr lang="en-US" dirty="0"/>
              <a:t> </a:t>
            </a:r>
            <a:r>
              <a:rPr lang="en-US" b="1" dirty="0"/>
              <a:t>LaunchPad™ Development Kit</a:t>
            </a:r>
            <a:endParaRPr lang="en-US" dirty="0"/>
          </a:p>
        </p:txBody>
      </p:sp>
    </p:spTree>
    <p:extLst>
      <p:ext uri="{BB962C8B-B14F-4D97-AF65-F5344CB8AC3E}">
        <p14:creationId xmlns:p14="http://schemas.microsoft.com/office/powerpoint/2010/main" val="2285062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For Fun and Games with the Pi</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524000" y="1335316"/>
            <a:ext cx="2667000"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 y="4596407"/>
            <a:ext cx="6613026" cy="2295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81800" y="1551013"/>
            <a:ext cx="202882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5400000">
            <a:off x="5615394" y="3325795"/>
            <a:ext cx="4606037" cy="2458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9023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0295-BE07-40AA-8203-28E7D6F5FA10}"/>
              </a:ext>
            </a:extLst>
          </p:cNvPr>
          <p:cNvSpPr>
            <a:spLocks noGrp="1"/>
          </p:cNvSpPr>
          <p:nvPr>
            <p:ph type="title"/>
          </p:nvPr>
        </p:nvSpPr>
        <p:spPr>
          <a:xfrm>
            <a:off x="457200" y="238125"/>
            <a:ext cx="8229600" cy="990600"/>
          </a:xfrm>
        </p:spPr>
        <p:txBody>
          <a:bodyPr/>
          <a:lstStyle/>
          <a:p>
            <a:r>
              <a:rPr lang="en-US" dirty="0"/>
              <a:t>Looking at the I2C bus  HTS221</a:t>
            </a:r>
          </a:p>
        </p:txBody>
      </p:sp>
      <p:sp>
        <p:nvSpPr>
          <p:cNvPr id="3" name="Content Placeholder 2">
            <a:extLst>
              <a:ext uri="{FF2B5EF4-FFF2-40B4-BE49-F238E27FC236}">
                <a16:creationId xmlns:a16="http://schemas.microsoft.com/office/drawing/2014/main" id="{F8480291-1E02-4027-BEE9-5643FABC9843}"/>
              </a:ext>
            </a:extLst>
          </p:cNvPr>
          <p:cNvSpPr>
            <a:spLocks noGrp="1"/>
          </p:cNvSpPr>
          <p:nvPr>
            <p:ph idx="1"/>
          </p:nvPr>
        </p:nvSpPr>
        <p:spPr>
          <a:xfrm>
            <a:off x="520823" y="1066800"/>
            <a:ext cx="8229600" cy="5057775"/>
          </a:xfrm>
        </p:spPr>
        <p:txBody>
          <a:bodyPr/>
          <a:lstStyle/>
          <a:p>
            <a:pPr marL="0" indent="0">
              <a:buNone/>
            </a:pPr>
            <a:r>
              <a:rPr lang="en-US" dirty="0"/>
              <a:t>i2cdetect –y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i2cdump –y 1 0x5f</a:t>
            </a:r>
          </a:p>
          <a:p>
            <a:pPr marL="0" indent="0">
              <a:buNone/>
            </a:pPr>
            <a:endParaRPr lang="en-US" dirty="0"/>
          </a:p>
        </p:txBody>
      </p:sp>
      <p:pic>
        <p:nvPicPr>
          <p:cNvPr id="4" name="Picture 3">
            <a:extLst>
              <a:ext uri="{FF2B5EF4-FFF2-40B4-BE49-F238E27FC236}">
                <a16:creationId xmlns:a16="http://schemas.microsoft.com/office/drawing/2014/main" id="{E3D12F31-E4EC-40DD-884A-22024D3614FD}"/>
              </a:ext>
            </a:extLst>
          </p:cNvPr>
          <p:cNvPicPr>
            <a:picLocks noChangeAspect="1"/>
          </p:cNvPicPr>
          <p:nvPr/>
        </p:nvPicPr>
        <p:blipFill>
          <a:blip r:embed="rId2"/>
          <a:stretch>
            <a:fillRect/>
          </a:stretch>
        </p:blipFill>
        <p:spPr>
          <a:xfrm>
            <a:off x="520823" y="1524000"/>
            <a:ext cx="3800475" cy="1600200"/>
          </a:xfrm>
          <a:prstGeom prst="rect">
            <a:avLst/>
          </a:prstGeom>
        </p:spPr>
      </p:pic>
      <p:pic>
        <p:nvPicPr>
          <p:cNvPr id="5" name="Picture 4">
            <a:extLst>
              <a:ext uri="{FF2B5EF4-FFF2-40B4-BE49-F238E27FC236}">
                <a16:creationId xmlns:a16="http://schemas.microsoft.com/office/drawing/2014/main" id="{6012E380-44EC-466C-8A04-08209846A2DC}"/>
              </a:ext>
            </a:extLst>
          </p:cNvPr>
          <p:cNvPicPr>
            <a:picLocks noChangeAspect="1"/>
          </p:cNvPicPr>
          <p:nvPr/>
        </p:nvPicPr>
        <p:blipFill>
          <a:blip r:embed="rId3"/>
          <a:stretch>
            <a:fillRect/>
          </a:stretch>
        </p:blipFill>
        <p:spPr>
          <a:xfrm>
            <a:off x="457200" y="3890962"/>
            <a:ext cx="5181600" cy="2886075"/>
          </a:xfrm>
          <a:prstGeom prst="rect">
            <a:avLst/>
          </a:prstGeom>
        </p:spPr>
      </p:pic>
      <p:sp>
        <p:nvSpPr>
          <p:cNvPr id="6" name="Rectangle 5">
            <a:extLst>
              <a:ext uri="{FF2B5EF4-FFF2-40B4-BE49-F238E27FC236}">
                <a16:creationId xmlns:a16="http://schemas.microsoft.com/office/drawing/2014/main" id="{AE056AA3-9BE3-4E49-A526-029EDF7E8DEB}"/>
              </a:ext>
            </a:extLst>
          </p:cNvPr>
          <p:cNvSpPr/>
          <p:nvPr/>
        </p:nvSpPr>
        <p:spPr>
          <a:xfrm>
            <a:off x="2421060" y="4589756"/>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BC45D5-86DA-40C3-A35B-8713DE47F473}"/>
              </a:ext>
            </a:extLst>
          </p:cNvPr>
          <p:cNvSpPr txBox="1"/>
          <p:nvPr/>
        </p:nvSpPr>
        <p:spPr>
          <a:xfrm>
            <a:off x="4708217" y="3272521"/>
            <a:ext cx="3895725" cy="646331"/>
          </a:xfrm>
          <a:prstGeom prst="rect">
            <a:avLst/>
          </a:prstGeom>
          <a:noFill/>
        </p:spPr>
        <p:txBody>
          <a:bodyPr wrap="square" rtlCol="0">
            <a:spAutoFit/>
          </a:bodyPr>
          <a:lstStyle/>
          <a:p>
            <a:r>
              <a:rPr lang="en-US" dirty="0"/>
              <a:t>Humidity registers = 0x29 0x28</a:t>
            </a:r>
          </a:p>
          <a:p>
            <a:r>
              <a:rPr lang="en-US" dirty="0"/>
              <a:t>Temperature registers = 0x2b 0x2a</a:t>
            </a:r>
          </a:p>
        </p:txBody>
      </p:sp>
    </p:spTree>
    <p:extLst>
      <p:ext uri="{BB962C8B-B14F-4D97-AF65-F5344CB8AC3E}">
        <p14:creationId xmlns:p14="http://schemas.microsoft.com/office/powerpoint/2010/main" val="3649979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F530-98F9-4CA7-A35A-7A233C13AD74}"/>
              </a:ext>
            </a:extLst>
          </p:cNvPr>
          <p:cNvSpPr>
            <a:spLocks noGrp="1"/>
          </p:cNvSpPr>
          <p:nvPr>
            <p:ph type="title"/>
          </p:nvPr>
        </p:nvSpPr>
        <p:spPr/>
        <p:txBody>
          <a:bodyPr/>
          <a:lstStyle/>
          <a:p>
            <a:r>
              <a:rPr lang="en-US" dirty="0"/>
              <a:t>More I2C Fun</a:t>
            </a:r>
          </a:p>
        </p:txBody>
      </p:sp>
      <p:sp>
        <p:nvSpPr>
          <p:cNvPr id="3" name="Content Placeholder 2">
            <a:extLst>
              <a:ext uri="{FF2B5EF4-FFF2-40B4-BE49-F238E27FC236}">
                <a16:creationId xmlns:a16="http://schemas.microsoft.com/office/drawing/2014/main" id="{A89BBE03-96C0-4108-8812-A76ADBCC69E0}"/>
              </a:ext>
            </a:extLst>
          </p:cNvPr>
          <p:cNvSpPr>
            <a:spLocks noGrp="1"/>
          </p:cNvSpPr>
          <p:nvPr>
            <p:ph idx="1"/>
          </p:nvPr>
        </p:nvSpPr>
        <p:spPr/>
        <p:txBody>
          <a:bodyPr/>
          <a:lstStyle/>
          <a:p>
            <a:pPr marL="0" indent="0">
              <a:buNone/>
            </a:pPr>
            <a:r>
              <a:rPr lang="en-US" dirty="0"/>
              <a:t>i2cget –y 1 0x5f 0x20</a:t>
            </a:r>
          </a:p>
          <a:p>
            <a:pPr marL="0" indent="0">
              <a:buNone/>
            </a:pPr>
            <a:endParaRPr lang="en-US" dirty="0"/>
          </a:p>
          <a:p>
            <a:pPr marL="0" indent="0">
              <a:buNone/>
            </a:pPr>
            <a:r>
              <a:rPr lang="en-US" dirty="0"/>
              <a:t>i2cset –y 1 0x5f 0x20 0x81</a:t>
            </a:r>
          </a:p>
          <a:p>
            <a:pPr marL="0" indent="0">
              <a:buNone/>
            </a:pPr>
            <a:r>
              <a:rPr lang="en-US" dirty="0"/>
              <a:t>i2cget –y 1 0x5f 0x20</a:t>
            </a:r>
          </a:p>
          <a:p>
            <a:pPr marL="0" indent="0">
              <a:buNone/>
            </a:pPr>
            <a:endParaRPr lang="en-US" dirty="0"/>
          </a:p>
        </p:txBody>
      </p:sp>
      <p:pic>
        <p:nvPicPr>
          <p:cNvPr id="4" name="Picture 3">
            <a:extLst>
              <a:ext uri="{FF2B5EF4-FFF2-40B4-BE49-F238E27FC236}">
                <a16:creationId xmlns:a16="http://schemas.microsoft.com/office/drawing/2014/main" id="{EB21CA7C-380B-4600-95FB-CA735A0DA1A5}"/>
              </a:ext>
            </a:extLst>
          </p:cNvPr>
          <p:cNvPicPr>
            <a:picLocks noChangeAspect="1"/>
          </p:cNvPicPr>
          <p:nvPr/>
        </p:nvPicPr>
        <p:blipFill>
          <a:blip r:embed="rId2"/>
          <a:stretch>
            <a:fillRect/>
          </a:stretch>
        </p:blipFill>
        <p:spPr>
          <a:xfrm>
            <a:off x="460899" y="2209800"/>
            <a:ext cx="2990850" cy="314325"/>
          </a:xfrm>
          <a:prstGeom prst="rect">
            <a:avLst/>
          </a:prstGeom>
        </p:spPr>
      </p:pic>
      <p:pic>
        <p:nvPicPr>
          <p:cNvPr id="5" name="Picture 4">
            <a:extLst>
              <a:ext uri="{FF2B5EF4-FFF2-40B4-BE49-F238E27FC236}">
                <a16:creationId xmlns:a16="http://schemas.microsoft.com/office/drawing/2014/main" id="{04112B90-7F48-42A4-AFD7-D401D8D00876}"/>
              </a:ext>
            </a:extLst>
          </p:cNvPr>
          <p:cNvPicPr>
            <a:picLocks noChangeAspect="1"/>
          </p:cNvPicPr>
          <p:nvPr/>
        </p:nvPicPr>
        <p:blipFill>
          <a:blip r:embed="rId3"/>
          <a:stretch>
            <a:fillRect/>
          </a:stretch>
        </p:blipFill>
        <p:spPr>
          <a:xfrm>
            <a:off x="457200" y="3429000"/>
            <a:ext cx="3276600" cy="419100"/>
          </a:xfrm>
          <a:prstGeom prst="rect">
            <a:avLst/>
          </a:prstGeom>
        </p:spPr>
      </p:pic>
      <p:pic>
        <p:nvPicPr>
          <p:cNvPr id="6" name="Picture 5">
            <a:extLst>
              <a:ext uri="{FF2B5EF4-FFF2-40B4-BE49-F238E27FC236}">
                <a16:creationId xmlns:a16="http://schemas.microsoft.com/office/drawing/2014/main" id="{B4656E69-6697-492B-B6A6-721D8FF68582}"/>
              </a:ext>
            </a:extLst>
          </p:cNvPr>
          <p:cNvPicPr>
            <a:picLocks noChangeAspect="1"/>
          </p:cNvPicPr>
          <p:nvPr/>
        </p:nvPicPr>
        <p:blipFill>
          <a:blip r:embed="rId4"/>
          <a:stretch>
            <a:fillRect/>
          </a:stretch>
        </p:blipFill>
        <p:spPr>
          <a:xfrm>
            <a:off x="4572000" y="3848100"/>
            <a:ext cx="3895725" cy="2981325"/>
          </a:xfrm>
          <a:prstGeom prst="rect">
            <a:avLst/>
          </a:prstGeom>
        </p:spPr>
      </p:pic>
      <p:sp>
        <p:nvSpPr>
          <p:cNvPr id="7" name="Rectangle 6">
            <a:extLst>
              <a:ext uri="{FF2B5EF4-FFF2-40B4-BE49-F238E27FC236}">
                <a16:creationId xmlns:a16="http://schemas.microsoft.com/office/drawing/2014/main" id="{3095B824-0CF4-49A6-B614-FD8957BB51D8}"/>
              </a:ext>
            </a:extLst>
          </p:cNvPr>
          <p:cNvSpPr/>
          <p:nvPr/>
        </p:nvSpPr>
        <p:spPr>
          <a:xfrm>
            <a:off x="457200" y="4038600"/>
            <a:ext cx="2683748" cy="461665"/>
          </a:xfrm>
          <a:prstGeom prst="rect">
            <a:avLst/>
          </a:prstGeom>
        </p:spPr>
        <p:txBody>
          <a:bodyPr wrap="none">
            <a:spAutoFit/>
          </a:bodyPr>
          <a:lstStyle/>
          <a:p>
            <a:r>
              <a:rPr lang="en-US" sz="2400" dirty="0"/>
              <a:t>i2cdump –y 1 0x5f</a:t>
            </a:r>
          </a:p>
        </p:txBody>
      </p:sp>
      <p:sp>
        <p:nvSpPr>
          <p:cNvPr id="8" name="TextBox 7">
            <a:extLst>
              <a:ext uri="{FF2B5EF4-FFF2-40B4-BE49-F238E27FC236}">
                <a16:creationId xmlns:a16="http://schemas.microsoft.com/office/drawing/2014/main" id="{579DB9E7-1718-4908-A558-3EBD539BE6A3}"/>
              </a:ext>
            </a:extLst>
          </p:cNvPr>
          <p:cNvSpPr txBox="1"/>
          <p:nvPr/>
        </p:nvSpPr>
        <p:spPr>
          <a:xfrm>
            <a:off x="4952999" y="2524125"/>
            <a:ext cx="3895725" cy="646331"/>
          </a:xfrm>
          <a:prstGeom prst="rect">
            <a:avLst/>
          </a:prstGeom>
          <a:noFill/>
        </p:spPr>
        <p:txBody>
          <a:bodyPr wrap="square" rtlCol="0">
            <a:spAutoFit/>
          </a:bodyPr>
          <a:lstStyle/>
          <a:p>
            <a:r>
              <a:rPr lang="en-US" dirty="0"/>
              <a:t>Humidity registers = 0x29 0x28</a:t>
            </a:r>
          </a:p>
          <a:p>
            <a:r>
              <a:rPr lang="en-US" dirty="0"/>
              <a:t>Temperature registers = 0x2b 0x2a</a:t>
            </a:r>
          </a:p>
        </p:txBody>
      </p:sp>
      <p:sp>
        <p:nvSpPr>
          <p:cNvPr id="9" name="Rectangle 8">
            <a:extLst>
              <a:ext uri="{FF2B5EF4-FFF2-40B4-BE49-F238E27FC236}">
                <a16:creationId xmlns:a16="http://schemas.microsoft.com/office/drawing/2014/main" id="{5A77E387-6CDD-453F-A490-11974930D03D}"/>
              </a:ext>
            </a:extLst>
          </p:cNvPr>
          <p:cNvSpPr/>
          <p:nvPr/>
        </p:nvSpPr>
        <p:spPr>
          <a:xfrm>
            <a:off x="6629400" y="4572000"/>
            <a:ext cx="914400" cy="152400"/>
          </a:xfrm>
          <a:prstGeom prst="rect">
            <a:avLst/>
          </a:prstGeom>
          <a:solidFill>
            <a:srgbClr val="FFFF00">
              <a:alpha val="2117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821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A684-C2F5-44A5-8259-34D522FC5A92}"/>
              </a:ext>
            </a:extLst>
          </p:cNvPr>
          <p:cNvSpPr>
            <a:spLocks noGrp="1"/>
          </p:cNvSpPr>
          <p:nvPr>
            <p:ph type="title"/>
          </p:nvPr>
        </p:nvSpPr>
        <p:spPr/>
        <p:txBody>
          <a:bodyPr/>
          <a:lstStyle/>
          <a:p>
            <a:r>
              <a:rPr lang="en-US" dirty="0"/>
              <a:t>Accelerometer.</a:t>
            </a:r>
          </a:p>
        </p:txBody>
      </p:sp>
      <p:sp>
        <p:nvSpPr>
          <p:cNvPr id="3" name="Content Placeholder 2">
            <a:extLst>
              <a:ext uri="{FF2B5EF4-FFF2-40B4-BE49-F238E27FC236}">
                <a16:creationId xmlns:a16="http://schemas.microsoft.com/office/drawing/2014/main" id="{217089B5-6BE6-468A-AC26-65D9C2336ADE}"/>
              </a:ext>
            </a:extLst>
          </p:cNvPr>
          <p:cNvSpPr>
            <a:spLocks noGrp="1"/>
          </p:cNvSpPr>
          <p:nvPr>
            <p:ph idx="1"/>
          </p:nvPr>
        </p:nvSpPr>
        <p:spPr>
          <a:xfrm>
            <a:off x="431800" y="1295400"/>
            <a:ext cx="8229600" cy="4876800"/>
          </a:xfrm>
        </p:spPr>
        <p:txBody>
          <a:bodyPr/>
          <a:lstStyle/>
          <a:p>
            <a:pPr marL="0" indent="0">
              <a:buNone/>
            </a:pPr>
            <a:r>
              <a:rPr lang="en-US" dirty="0"/>
              <a:t>Type: </a:t>
            </a:r>
            <a:r>
              <a:rPr lang="en-US" dirty="0">
                <a:solidFill>
                  <a:srgbClr val="0070C0"/>
                </a:solidFill>
              </a:rPr>
              <a:t>Open accel.py  in </a:t>
            </a:r>
            <a:r>
              <a:rPr lang="en-US" dirty="0" err="1">
                <a:solidFill>
                  <a:srgbClr val="0070C0"/>
                </a:solidFill>
              </a:rPr>
              <a:t>Geany</a:t>
            </a:r>
            <a:endParaRPr lang="en-US" dirty="0">
              <a:solidFill>
                <a:srgbClr val="0070C0"/>
              </a:solidFil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ED45A5B-2035-4CDB-8FD4-90D34DD3E1BA}"/>
              </a:ext>
            </a:extLst>
          </p:cNvPr>
          <p:cNvPicPr>
            <a:picLocks noChangeAspect="1"/>
          </p:cNvPicPr>
          <p:nvPr/>
        </p:nvPicPr>
        <p:blipFill>
          <a:blip r:embed="rId2"/>
          <a:stretch>
            <a:fillRect/>
          </a:stretch>
        </p:blipFill>
        <p:spPr>
          <a:xfrm>
            <a:off x="609600" y="1828800"/>
            <a:ext cx="5676900" cy="3381375"/>
          </a:xfrm>
          <a:prstGeom prst="rect">
            <a:avLst/>
          </a:prstGeom>
        </p:spPr>
      </p:pic>
      <p:cxnSp>
        <p:nvCxnSpPr>
          <p:cNvPr id="8" name="Straight Arrow Connector 7">
            <a:extLst>
              <a:ext uri="{FF2B5EF4-FFF2-40B4-BE49-F238E27FC236}">
                <a16:creationId xmlns:a16="http://schemas.microsoft.com/office/drawing/2014/main" id="{E9DCF6D1-2C29-430B-B33E-667741B51F12}"/>
              </a:ext>
            </a:extLst>
          </p:cNvPr>
          <p:cNvCxnSpPr>
            <a:cxnSpLocks/>
          </p:cNvCxnSpPr>
          <p:nvPr/>
        </p:nvCxnSpPr>
        <p:spPr>
          <a:xfrm flipH="1">
            <a:off x="6019800" y="1752600"/>
            <a:ext cx="6858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4FF217-0838-4792-9FC2-3CFFF801F791}"/>
              </a:ext>
            </a:extLst>
          </p:cNvPr>
          <p:cNvSpPr txBox="1"/>
          <p:nvPr/>
        </p:nvSpPr>
        <p:spPr>
          <a:xfrm>
            <a:off x="5638800" y="1295400"/>
            <a:ext cx="2590800" cy="369332"/>
          </a:xfrm>
          <a:prstGeom prst="rect">
            <a:avLst/>
          </a:prstGeom>
          <a:noFill/>
        </p:spPr>
        <p:txBody>
          <a:bodyPr wrap="square" rtlCol="0">
            <a:spAutoFit/>
          </a:bodyPr>
          <a:lstStyle/>
          <a:p>
            <a:r>
              <a:rPr lang="en-US" dirty="0"/>
              <a:t>Hit Run and tilt the Pi</a:t>
            </a:r>
          </a:p>
        </p:txBody>
      </p:sp>
    </p:spTree>
    <p:extLst>
      <p:ext uri="{BB962C8B-B14F-4D97-AF65-F5344CB8AC3E}">
        <p14:creationId xmlns:p14="http://schemas.microsoft.com/office/powerpoint/2010/main" val="3213617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Weather station</a:t>
            </a:r>
          </a:p>
        </p:txBody>
      </p:sp>
      <p:sp>
        <p:nvSpPr>
          <p:cNvPr id="3" name="Content Placeholder 2"/>
          <p:cNvSpPr>
            <a:spLocks noGrp="1"/>
          </p:cNvSpPr>
          <p:nvPr>
            <p:ph idx="1"/>
          </p:nvPr>
        </p:nvSpPr>
        <p:spPr>
          <a:xfrm>
            <a:off x="457200" y="1295400"/>
            <a:ext cx="8534400" cy="533400"/>
          </a:xfrm>
        </p:spPr>
        <p:txBody>
          <a:bodyPr>
            <a:normAutofit/>
          </a:bodyPr>
          <a:lstStyle/>
          <a:p>
            <a:pPr marL="0" indent="0">
              <a:buNone/>
            </a:pPr>
            <a:r>
              <a:rPr lang="en-US" sz="2200" dirty="0">
                <a:solidFill>
                  <a:srgbClr val="0070C0"/>
                </a:solidFill>
              </a:rPr>
              <a:t>Inside </a:t>
            </a:r>
            <a:r>
              <a:rPr lang="en-US" sz="2200" dirty="0" err="1">
                <a:solidFill>
                  <a:srgbClr val="0070C0"/>
                </a:solidFill>
              </a:rPr>
              <a:t>Geany</a:t>
            </a:r>
            <a:r>
              <a:rPr lang="en-US" sz="2200" dirty="0">
                <a:solidFill>
                  <a:srgbClr val="0070C0"/>
                </a:solidFill>
              </a:rPr>
              <a:t> open the  MiniWeatherStation.py</a:t>
            </a:r>
          </a:p>
        </p:txBody>
      </p:sp>
      <p:pic>
        <p:nvPicPr>
          <p:cNvPr id="6" name="Picture 5">
            <a:extLst>
              <a:ext uri="{FF2B5EF4-FFF2-40B4-BE49-F238E27FC236}">
                <a16:creationId xmlns:a16="http://schemas.microsoft.com/office/drawing/2014/main" id="{29749C3B-A52D-4A47-A2B7-C8F9CFB858A9}"/>
              </a:ext>
            </a:extLst>
          </p:cNvPr>
          <p:cNvPicPr>
            <a:picLocks noChangeAspect="1"/>
          </p:cNvPicPr>
          <p:nvPr/>
        </p:nvPicPr>
        <p:blipFill>
          <a:blip r:embed="rId2"/>
          <a:stretch>
            <a:fillRect/>
          </a:stretch>
        </p:blipFill>
        <p:spPr>
          <a:xfrm>
            <a:off x="-16933" y="1856408"/>
            <a:ext cx="9144000" cy="3754783"/>
          </a:xfrm>
          <a:prstGeom prst="rect">
            <a:avLst/>
          </a:prstGeom>
        </p:spPr>
      </p:pic>
    </p:spTree>
    <p:extLst>
      <p:ext uri="{BB962C8B-B14F-4D97-AF65-F5344CB8AC3E}">
        <p14:creationId xmlns:p14="http://schemas.microsoft.com/office/powerpoint/2010/main" val="701483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990600"/>
          </a:xfrm>
        </p:spPr>
        <p:txBody>
          <a:bodyPr>
            <a:normAutofit/>
          </a:bodyPr>
          <a:lstStyle/>
          <a:p>
            <a:r>
              <a:rPr lang="en-US" sz="3600" dirty="0"/>
              <a:t>Copy and pasting between windows.</a:t>
            </a:r>
          </a:p>
        </p:txBody>
      </p:sp>
      <p:sp>
        <p:nvSpPr>
          <p:cNvPr id="3" name="Content Placeholder 2">
            <a:extLst>
              <a:ext uri="{FF2B5EF4-FFF2-40B4-BE49-F238E27FC236}">
                <a16:creationId xmlns:a16="http://schemas.microsoft.com/office/drawing/2014/main" id="{E4A99D27-C115-461D-8F45-9494839CCDE4}"/>
              </a:ext>
            </a:extLst>
          </p:cNvPr>
          <p:cNvSpPr>
            <a:spLocks noGrp="1"/>
          </p:cNvSpPr>
          <p:nvPr>
            <p:ph idx="1"/>
          </p:nvPr>
        </p:nvSpPr>
        <p:spPr>
          <a:xfrm>
            <a:off x="381000" y="762000"/>
            <a:ext cx="8610600" cy="5334000"/>
          </a:xfrm>
        </p:spPr>
        <p:txBody>
          <a:bodyPr>
            <a:normAutofit/>
          </a:bodyPr>
          <a:lstStyle/>
          <a:p>
            <a:pPr marL="0" indent="0">
              <a:buNone/>
            </a:pPr>
            <a:r>
              <a:rPr lang="en-US" sz="2200" dirty="0"/>
              <a:t>In a terminal window type: </a:t>
            </a:r>
            <a:r>
              <a:rPr lang="en-US" sz="2200" dirty="0">
                <a:solidFill>
                  <a:srgbClr val="0070C0"/>
                </a:solidFill>
              </a:rPr>
              <a:t>python</a:t>
            </a:r>
          </a:p>
          <a:p>
            <a:pPr marL="0" indent="0">
              <a:buNone/>
            </a:pPr>
            <a:r>
              <a:rPr lang="en-US" sz="2200" dirty="0"/>
              <a:t>Select from </a:t>
            </a:r>
            <a:r>
              <a:rPr lang="en-US" sz="2200" dirty="0" err="1"/>
              <a:t>Geany</a:t>
            </a:r>
            <a:r>
              <a:rPr lang="en-US" sz="2200" dirty="0"/>
              <a:t>, go to Python window and center click:</a:t>
            </a:r>
          </a:p>
          <a:p>
            <a:pPr marL="0" indent="0">
              <a:buNone/>
            </a:pPr>
            <a:r>
              <a:rPr lang="en-US" sz="2200" dirty="0"/>
              <a:t>&gt;&gt;&gt; </a:t>
            </a:r>
            <a:r>
              <a:rPr lang="en-US" sz="2200" dirty="0">
                <a:solidFill>
                  <a:srgbClr val="0070C0"/>
                </a:solidFill>
              </a:rPr>
              <a:t>from </a:t>
            </a:r>
            <a:r>
              <a:rPr lang="en-US" sz="2200" dirty="0" err="1">
                <a:solidFill>
                  <a:srgbClr val="0070C0"/>
                </a:solidFill>
              </a:rPr>
              <a:t>sense_hat</a:t>
            </a:r>
            <a:r>
              <a:rPr lang="en-US" sz="2200" dirty="0">
                <a:solidFill>
                  <a:srgbClr val="0070C0"/>
                </a:solidFill>
              </a:rPr>
              <a:t> import </a:t>
            </a:r>
            <a:r>
              <a:rPr lang="en-US" sz="2200" dirty="0" err="1">
                <a:solidFill>
                  <a:srgbClr val="0070C0"/>
                </a:solidFill>
              </a:rPr>
              <a:t>SenseHat</a:t>
            </a:r>
            <a:endParaRPr lang="en-US" sz="2200" dirty="0">
              <a:solidFill>
                <a:srgbClr val="0070C0"/>
              </a:solidFill>
            </a:endParaRPr>
          </a:p>
          <a:p>
            <a:pPr marL="0" indent="0">
              <a:buNone/>
            </a:pPr>
            <a:r>
              <a:rPr lang="en-US" sz="2200" dirty="0"/>
              <a:t>&gt;&gt;&gt; </a:t>
            </a:r>
            <a:r>
              <a:rPr lang="en-US" sz="2200" dirty="0">
                <a:solidFill>
                  <a:srgbClr val="0070C0"/>
                </a:solidFill>
              </a:rPr>
              <a:t>sense = </a:t>
            </a:r>
            <a:r>
              <a:rPr lang="en-US" sz="2200" dirty="0" err="1">
                <a:solidFill>
                  <a:srgbClr val="0070C0"/>
                </a:solidFill>
              </a:rPr>
              <a:t>SenseHat</a:t>
            </a:r>
            <a:r>
              <a:rPr lang="en-US" sz="2200" dirty="0">
                <a:solidFill>
                  <a:srgbClr val="0070C0"/>
                </a:solidFill>
              </a:rPr>
              <a:t>()</a:t>
            </a:r>
          </a:p>
          <a:p>
            <a:pPr marL="0" indent="0">
              <a:buNone/>
            </a:pPr>
            <a:r>
              <a:rPr lang="en-US" sz="2200" dirty="0"/>
              <a:t>&gt;&gt;&gt; </a:t>
            </a:r>
            <a:r>
              <a:rPr lang="en-US" sz="2200" dirty="0" err="1">
                <a:solidFill>
                  <a:srgbClr val="0070C0"/>
                </a:solidFill>
              </a:rPr>
              <a:t>sense.clear</a:t>
            </a:r>
            <a:r>
              <a:rPr lang="en-US" sz="2200" dirty="0">
                <a:solidFill>
                  <a:srgbClr val="0070C0"/>
                </a:solidFill>
              </a:rPr>
              <a:t>()</a:t>
            </a:r>
          </a:p>
          <a:p>
            <a:pPr marL="0" indent="0">
              <a:buNone/>
            </a:pPr>
            <a:r>
              <a:rPr lang="en-US" sz="2200" dirty="0"/>
              <a:t>&gt;&gt;&gt; </a:t>
            </a:r>
            <a:r>
              <a:rPr lang="en-US" sz="2200" dirty="0" err="1">
                <a:solidFill>
                  <a:srgbClr val="0070C0"/>
                </a:solidFill>
              </a:rPr>
              <a:t>sense.show_message</a:t>
            </a:r>
            <a:r>
              <a:rPr lang="en-US" sz="2200" dirty="0">
                <a:solidFill>
                  <a:srgbClr val="0070C0"/>
                </a:solidFill>
              </a:rPr>
              <a:t>(“Your Message”, </a:t>
            </a:r>
            <a:r>
              <a:rPr lang="en-US" sz="2200" dirty="0" err="1">
                <a:solidFill>
                  <a:srgbClr val="0070C0"/>
                </a:solidFill>
              </a:rPr>
              <a:t>text_colour</a:t>
            </a:r>
            <a:r>
              <a:rPr lang="en-US" sz="2200" dirty="0">
                <a:solidFill>
                  <a:srgbClr val="0070C0"/>
                </a:solidFill>
              </a:rPr>
              <a:t>=[255, 0, 0])</a:t>
            </a:r>
          </a:p>
          <a:p>
            <a:pPr marL="0" indent="0">
              <a:buNone/>
            </a:pPr>
            <a:r>
              <a:rPr lang="en-US" sz="2200" dirty="0"/>
              <a:t>When done. </a:t>
            </a:r>
          </a:p>
          <a:p>
            <a:pPr marL="0" indent="0">
              <a:buNone/>
            </a:pPr>
            <a:r>
              <a:rPr lang="en-US" sz="2200" dirty="0"/>
              <a:t> &gt;&gt;&gt; </a:t>
            </a:r>
            <a:r>
              <a:rPr lang="en-US" sz="2200" dirty="0">
                <a:solidFill>
                  <a:srgbClr val="0070C0"/>
                </a:solidFill>
              </a:rPr>
              <a:t>exit()</a:t>
            </a:r>
            <a:endParaRPr lang="en-US" sz="2200" dirty="0"/>
          </a:p>
          <a:p>
            <a:pPr marL="0" indent="0">
              <a:buNone/>
            </a:pPr>
            <a:endParaRPr lang="en-US" sz="2200" dirty="0">
              <a:solidFill>
                <a:srgbClr val="0070C0"/>
              </a:solidFill>
            </a:endParaRPr>
          </a:p>
        </p:txBody>
      </p:sp>
      <p:pic>
        <p:nvPicPr>
          <p:cNvPr id="4" name="Picture 3">
            <a:extLst>
              <a:ext uri="{FF2B5EF4-FFF2-40B4-BE49-F238E27FC236}">
                <a16:creationId xmlns:a16="http://schemas.microsoft.com/office/drawing/2014/main" id="{0B36F693-0D54-4000-A3E4-0915168FB711}"/>
              </a:ext>
            </a:extLst>
          </p:cNvPr>
          <p:cNvPicPr>
            <a:picLocks noChangeAspect="1"/>
          </p:cNvPicPr>
          <p:nvPr/>
        </p:nvPicPr>
        <p:blipFill rotWithShape="1">
          <a:blip r:embed="rId2"/>
          <a:srcRect b="24298"/>
          <a:stretch/>
        </p:blipFill>
        <p:spPr>
          <a:xfrm>
            <a:off x="621726" y="4038600"/>
            <a:ext cx="8141274" cy="2667000"/>
          </a:xfrm>
          <a:prstGeom prst="rect">
            <a:avLst/>
          </a:prstGeom>
        </p:spPr>
      </p:pic>
    </p:spTree>
    <p:extLst>
      <p:ext uri="{BB962C8B-B14F-4D97-AF65-F5344CB8AC3E}">
        <p14:creationId xmlns:p14="http://schemas.microsoft.com/office/powerpoint/2010/main" val="1680812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A36-5969-42D0-B2C4-D7DC27A47934}"/>
              </a:ext>
            </a:extLst>
          </p:cNvPr>
          <p:cNvSpPr>
            <a:spLocks noGrp="1"/>
          </p:cNvSpPr>
          <p:nvPr>
            <p:ph type="title"/>
          </p:nvPr>
        </p:nvSpPr>
        <p:spPr>
          <a:xfrm>
            <a:off x="457199" y="152400"/>
            <a:ext cx="8229600" cy="990600"/>
          </a:xfrm>
        </p:spPr>
        <p:txBody>
          <a:bodyPr/>
          <a:lstStyle/>
          <a:p>
            <a:r>
              <a:rPr lang="en-US" dirty="0"/>
              <a:t>Sense Hat – Chuck Maze</a:t>
            </a:r>
          </a:p>
        </p:txBody>
      </p:sp>
      <p:pic>
        <p:nvPicPr>
          <p:cNvPr id="4" name="Content Placeholder 3">
            <a:extLst>
              <a:ext uri="{FF2B5EF4-FFF2-40B4-BE49-F238E27FC236}">
                <a16:creationId xmlns:a16="http://schemas.microsoft.com/office/drawing/2014/main" id="{38AB0B68-B9DD-4C30-9D23-401B01A03593}"/>
              </a:ext>
            </a:extLst>
          </p:cNvPr>
          <p:cNvPicPr>
            <a:picLocks noGrp="1" noChangeAspect="1"/>
          </p:cNvPicPr>
          <p:nvPr>
            <p:ph idx="1"/>
          </p:nvPr>
        </p:nvPicPr>
        <p:blipFill>
          <a:blip r:embed="rId2"/>
          <a:stretch>
            <a:fillRect/>
          </a:stretch>
        </p:blipFill>
        <p:spPr>
          <a:xfrm>
            <a:off x="3098995" y="3581400"/>
            <a:ext cx="2946009" cy="3178267"/>
          </a:xfrm>
          <a:prstGeom prst="rect">
            <a:avLst/>
          </a:prstGeom>
        </p:spPr>
      </p:pic>
      <p:pic>
        <p:nvPicPr>
          <p:cNvPr id="3" name="Picture 2">
            <a:extLst>
              <a:ext uri="{FF2B5EF4-FFF2-40B4-BE49-F238E27FC236}">
                <a16:creationId xmlns:a16="http://schemas.microsoft.com/office/drawing/2014/main" id="{DD35AAD5-6E47-4639-8EC7-A161140D1889}"/>
              </a:ext>
            </a:extLst>
          </p:cNvPr>
          <p:cNvPicPr>
            <a:picLocks noChangeAspect="1"/>
          </p:cNvPicPr>
          <p:nvPr/>
        </p:nvPicPr>
        <p:blipFill>
          <a:blip r:embed="rId3"/>
          <a:stretch>
            <a:fillRect/>
          </a:stretch>
        </p:blipFill>
        <p:spPr>
          <a:xfrm>
            <a:off x="723900" y="990600"/>
            <a:ext cx="7696200" cy="2716306"/>
          </a:xfrm>
          <a:prstGeom prst="rect">
            <a:avLst/>
          </a:prstGeom>
        </p:spPr>
      </p:pic>
      <p:sp>
        <p:nvSpPr>
          <p:cNvPr id="5" name="TextBox 4">
            <a:extLst>
              <a:ext uri="{FF2B5EF4-FFF2-40B4-BE49-F238E27FC236}">
                <a16:creationId xmlns:a16="http://schemas.microsoft.com/office/drawing/2014/main" id="{BDF4E78F-7B20-4F99-A1E4-8A8FB266F4F8}"/>
              </a:ext>
            </a:extLst>
          </p:cNvPr>
          <p:cNvSpPr txBox="1"/>
          <p:nvPr/>
        </p:nvSpPr>
        <p:spPr>
          <a:xfrm>
            <a:off x="6400800" y="3706906"/>
            <a:ext cx="2019299" cy="369332"/>
          </a:xfrm>
          <a:prstGeom prst="rect">
            <a:avLst/>
          </a:prstGeom>
          <a:noFill/>
        </p:spPr>
        <p:txBody>
          <a:bodyPr wrap="square" rtlCol="0">
            <a:spAutoFit/>
          </a:bodyPr>
          <a:lstStyle/>
          <a:p>
            <a:r>
              <a:rPr lang="en-US" dirty="0"/>
              <a:t>Use Default Maze</a:t>
            </a:r>
          </a:p>
        </p:txBody>
      </p:sp>
    </p:spTree>
    <p:extLst>
      <p:ext uri="{BB962C8B-B14F-4D97-AF65-F5344CB8AC3E}">
        <p14:creationId xmlns:p14="http://schemas.microsoft.com/office/powerpoint/2010/main" val="4037907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CDF-0332-4B2B-9CA4-1FB529AE80F9}"/>
              </a:ext>
            </a:extLst>
          </p:cNvPr>
          <p:cNvSpPr>
            <a:spLocks noGrp="1"/>
          </p:cNvSpPr>
          <p:nvPr>
            <p:ph type="title"/>
          </p:nvPr>
        </p:nvSpPr>
        <p:spPr/>
        <p:txBody>
          <a:bodyPr/>
          <a:lstStyle/>
          <a:p>
            <a:r>
              <a:rPr lang="en-US" dirty="0"/>
              <a:t>Pi Sense Hat – Chuck Paint</a:t>
            </a:r>
          </a:p>
        </p:txBody>
      </p:sp>
      <p:pic>
        <p:nvPicPr>
          <p:cNvPr id="4" name="Content Placeholder 3">
            <a:extLst>
              <a:ext uri="{FF2B5EF4-FFF2-40B4-BE49-F238E27FC236}">
                <a16:creationId xmlns:a16="http://schemas.microsoft.com/office/drawing/2014/main" id="{18822DBC-A342-4F15-BC4B-9C193501A051}"/>
              </a:ext>
            </a:extLst>
          </p:cNvPr>
          <p:cNvPicPr>
            <a:picLocks noGrp="1" noChangeAspect="1"/>
          </p:cNvPicPr>
          <p:nvPr>
            <p:ph idx="1"/>
          </p:nvPr>
        </p:nvPicPr>
        <p:blipFill>
          <a:blip r:embed="rId2"/>
          <a:stretch>
            <a:fillRect/>
          </a:stretch>
        </p:blipFill>
        <p:spPr>
          <a:xfrm>
            <a:off x="1752600" y="3962400"/>
            <a:ext cx="2819400" cy="1904273"/>
          </a:xfrm>
          <a:prstGeom prst="rect">
            <a:avLst/>
          </a:prstGeom>
        </p:spPr>
      </p:pic>
      <p:pic>
        <p:nvPicPr>
          <p:cNvPr id="3" name="Picture 2">
            <a:extLst>
              <a:ext uri="{FF2B5EF4-FFF2-40B4-BE49-F238E27FC236}">
                <a16:creationId xmlns:a16="http://schemas.microsoft.com/office/drawing/2014/main" id="{7EC305A6-2506-4C22-931D-F51862FD3D63}"/>
              </a:ext>
            </a:extLst>
          </p:cNvPr>
          <p:cNvPicPr>
            <a:picLocks noChangeAspect="1"/>
          </p:cNvPicPr>
          <p:nvPr/>
        </p:nvPicPr>
        <p:blipFill>
          <a:blip r:embed="rId3"/>
          <a:stretch>
            <a:fillRect/>
          </a:stretch>
        </p:blipFill>
        <p:spPr>
          <a:xfrm>
            <a:off x="457201" y="1295400"/>
            <a:ext cx="7315200" cy="2155290"/>
          </a:xfrm>
          <a:prstGeom prst="rect">
            <a:avLst/>
          </a:prstGeom>
        </p:spPr>
      </p:pic>
      <p:pic>
        <p:nvPicPr>
          <p:cNvPr id="6" name="Picture 5">
            <a:extLst>
              <a:ext uri="{FF2B5EF4-FFF2-40B4-BE49-F238E27FC236}">
                <a16:creationId xmlns:a16="http://schemas.microsoft.com/office/drawing/2014/main" id="{17C20C85-04B1-4116-A352-FE337F6992B5}"/>
              </a:ext>
            </a:extLst>
          </p:cNvPr>
          <p:cNvPicPr>
            <a:picLocks noChangeAspect="1"/>
          </p:cNvPicPr>
          <p:nvPr/>
        </p:nvPicPr>
        <p:blipFill>
          <a:blip r:embed="rId4"/>
          <a:stretch>
            <a:fillRect/>
          </a:stretch>
        </p:blipFill>
        <p:spPr>
          <a:xfrm>
            <a:off x="5398890" y="2590799"/>
            <a:ext cx="3678435" cy="3976687"/>
          </a:xfrm>
          <a:prstGeom prst="rect">
            <a:avLst/>
          </a:prstGeom>
        </p:spPr>
      </p:pic>
    </p:spTree>
    <p:extLst>
      <p:ext uri="{BB962C8B-B14F-4D97-AF65-F5344CB8AC3E}">
        <p14:creationId xmlns:p14="http://schemas.microsoft.com/office/powerpoint/2010/main" val="3169547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02CCC-1A16-49C0-9BA4-1E0584E14DD5}"/>
              </a:ext>
            </a:extLst>
          </p:cNvPr>
          <p:cNvSpPr>
            <a:spLocks noGrp="1"/>
          </p:cNvSpPr>
          <p:nvPr>
            <p:ph type="title"/>
          </p:nvPr>
        </p:nvSpPr>
        <p:spPr/>
        <p:txBody>
          <a:bodyPr/>
          <a:lstStyle/>
          <a:p>
            <a:r>
              <a:rPr lang="en-US" dirty="0"/>
              <a:t>Arduino and Raspberry Pi</a:t>
            </a:r>
          </a:p>
        </p:txBody>
      </p:sp>
      <p:sp>
        <p:nvSpPr>
          <p:cNvPr id="3" name="Content Placeholder 2">
            <a:extLst>
              <a:ext uri="{FF2B5EF4-FFF2-40B4-BE49-F238E27FC236}">
                <a16:creationId xmlns:a16="http://schemas.microsoft.com/office/drawing/2014/main" id="{CF711980-5428-4239-9A8D-8006DD09CCD0}"/>
              </a:ext>
            </a:extLst>
          </p:cNvPr>
          <p:cNvSpPr>
            <a:spLocks noGrp="1"/>
          </p:cNvSpPr>
          <p:nvPr>
            <p:ph idx="1"/>
          </p:nvPr>
        </p:nvSpPr>
        <p:spPr/>
        <p:txBody>
          <a:bodyPr/>
          <a:lstStyle/>
          <a:p>
            <a:r>
              <a:rPr lang="en-US" dirty="0"/>
              <a:t>One interesting addition that can be made is to use an Arduino platform for low level hardware control.  The Raspberry Pi has the fast graphical display.</a:t>
            </a:r>
          </a:p>
          <a:p>
            <a:r>
              <a:rPr lang="en-US" dirty="0"/>
              <a:t>Connect the Circuit Playground to one of the USB ports of the Raspberry Pi.</a:t>
            </a:r>
          </a:p>
        </p:txBody>
      </p:sp>
      <p:pic>
        <p:nvPicPr>
          <p:cNvPr id="4" name="Picture 3">
            <a:extLst>
              <a:ext uri="{FF2B5EF4-FFF2-40B4-BE49-F238E27FC236}">
                <a16:creationId xmlns:a16="http://schemas.microsoft.com/office/drawing/2014/main" id="{70211482-3F6C-4248-A899-9051C21D449E}"/>
              </a:ext>
            </a:extLst>
          </p:cNvPr>
          <p:cNvPicPr>
            <a:picLocks noChangeAspect="1"/>
          </p:cNvPicPr>
          <p:nvPr/>
        </p:nvPicPr>
        <p:blipFill>
          <a:blip r:embed="rId2"/>
          <a:stretch>
            <a:fillRect/>
          </a:stretch>
        </p:blipFill>
        <p:spPr>
          <a:xfrm rot="16200000">
            <a:off x="7471943" y="4720057"/>
            <a:ext cx="1481667" cy="1337953"/>
          </a:xfrm>
          <a:prstGeom prst="rect">
            <a:avLst/>
          </a:prstGeom>
        </p:spPr>
      </p:pic>
      <p:pic>
        <p:nvPicPr>
          <p:cNvPr id="5" name="Picture 2">
            <a:extLst>
              <a:ext uri="{FF2B5EF4-FFF2-40B4-BE49-F238E27FC236}">
                <a16:creationId xmlns:a16="http://schemas.microsoft.com/office/drawing/2014/main" id="{A00E4D5E-9226-4D12-8F0B-F06C14B105D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05773" y="3614416"/>
            <a:ext cx="3599627" cy="2862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reeform: Shape 5">
            <a:extLst>
              <a:ext uri="{FF2B5EF4-FFF2-40B4-BE49-F238E27FC236}">
                <a16:creationId xmlns:a16="http://schemas.microsoft.com/office/drawing/2014/main" id="{C94E8A5F-F8AE-4F03-90F4-A3C7A4FD6EA2}"/>
              </a:ext>
            </a:extLst>
          </p:cNvPr>
          <p:cNvSpPr/>
          <p:nvPr/>
        </p:nvSpPr>
        <p:spPr>
          <a:xfrm>
            <a:off x="4682067" y="5232400"/>
            <a:ext cx="2988733" cy="551943"/>
          </a:xfrm>
          <a:custGeom>
            <a:avLst/>
            <a:gdLst>
              <a:gd name="connsiteX0" fmla="*/ 2988733 w 2988733"/>
              <a:gd name="connsiteY0" fmla="*/ 135467 h 551943"/>
              <a:gd name="connsiteX1" fmla="*/ 1684866 w 2988733"/>
              <a:gd name="connsiteY1" fmla="*/ 550333 h 551943"/>
              <a:gd name="connsiteX2" fmla="*/ 0 w 2988733"/>
              <a:gd name="connsiteY2" fmla="*/ 0 h 551943"/>
            </a:gdLst>
            <a:ahLst/>
            <a:cxnLst>
              <a:cxn ang="0">
                <a:pos x="connsiteX0" y="connsiteY0"/>
              </a:cxn>
              <a:cxn ang="0">
                <a:pos x="connsiteX1" y="connsiteY1"/>
              </a:cxn>
              <a:cxn ang="0">
                <a:pos x="connsiteX2" y="connsiteY2"/>
              </a:cxn>
            </a:cxnLst>
            <a:rect l="l" t="t" r="r" b="b"/>
            <a:pathLst>
              <a:path w="2988733" h="551943">
                <a:moveTo>
                  <a:pt x="2988733" y="135467"/>
                </a:moveTo>
                <a:cubicBezTo>
                  <a:pt x="2585860" y="354189"/>
                  <a:pt x="2182988" y="572911"/>
                  <a:pt x="1684866" y="550333"/>
                </a:cubicBezTo>
                <a:cubicBezTo>
                  <a:pt x="1186744" y="527755"/>
                  <a:pt x="280811" y="95956"/>
                  <a:pt x="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1131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8BE28B-5BE9-48D5-93BB-DC63CCEFC660}"/>
              </a:ext>
            </a:extLst>
          </p:cNvPr>
          <p:cNvPicPr>
            <a:picLocks noGrp="1" noChangeAspect="1"/>
          </p:cNvPicPr>
          <p:nvPr>
            <p:ph idx="1"/>
          </p:nvPr>
        </p:nvPicPr>
        <p:blipFill>
          <a:blip r:embed="rId2"/>
          <a:stretch>
            <a:fillRect/>
          </a:stretch>
        </p:blipFill>
        <p:spPr>
          <a:xfrm>
            <a:off x="1055147" y="1600200"/>
            <a:ext cx="7033705" cy="4876800"/>
          </a:xfrm>
          <a:prstGeom prst="rect">
            <a:avLst/>
          </a:prstGeom>
        </p:spPr>
      </p:pic>
      <p:sp>
        <p:nvSpPr>
          <p:cNvPr id="2" name="Title 1">
            <a:extLst>
              <a:ext uri="{FF2B5EF4-FFF2-40B4-BE49-F238E27FC236}">
                <a16:creationId xmlns:a16="http://schemas.microsoft.com/office/drawing/2014/main" id="{D3C3517C-C1E2-4897-9044-A1D76E745EC4}"/>
              </a:ext>
            </a:extLst>
          </p:cNvPr>
          <p:cNvSpPr>
            <a:spLocks noGrp="1"/>
          </p:cNvSpPr>
          <p:nvPr>
            <p:ph type="title"/>
          </p:nvPr>
        </p:nvSpPr>
        <p:spPr/>
        <p:txBody>
          <a:bodyPr/>
          <a:lstStyle/>
          <a:p>
            <a:r>
              <a:rPr lang="en-US" dirty="0"/>
              <a:t>Open Arduino IDE</a:t>
            </a:r>
          </a:p>
        </p:txBody>
      </p:sp>
      <p:cxnSp>
        <p:nvCxnSpPr>
          <p:cNvPr id="8" name="Straight Arrow Connector 7">
            <a:extLst>
              <a:ext uri="{FF2B5EF4-FFF2-40B4-BE49-F238E27FC236}">
                <a16:creationId xmlns:a16="http://schemas.microsoft.com/office/drawing/2014/main" id="{460BC656-A695-4293-9D91-BABE6816E486}"/>
              </a:ext>
            </a:extLst>
          </p:cNvPr>
          <p:cNvCxnSpPr>
            <a:cxnSpLocks/>
          </p:cNvCxnSpPr>
          <p:nvPr/>
        </p:nvCxnSpPr>
        <p:spPr>
          <a:xfrm flipH="1">
            <a:off x="1600200" y="1447800"/>
            <a:ext cx="762000" cy="4572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8B3DD5-41CB-4F7C-B763-30DA6122F276}"/>
              </a:ext>
            </a:extLst>
          </p:cNvPr>
          <p:cNvSpPr txBox="1"/>
          <p:nvPr/>
        </p:nvSpPr>
        <p:spPr>
          <a:xfrm>
            <a:off x="2389717" y="1239335"/>
            <a:ext cx="3962400" cy="369332"/>
          </a:xfrm>
          <a:prstGeom prst="rect">
            <a:avLst/>
          </a:prstGeom>
          <a:noFill/>
        </p:spPr>
        <p:txBody>
          <a:bodyPr wrap="square" rtlCol="0">
            <a:spAutoFit/>
          </a:bodyPr>
          <a:lstStyle/>
          <a:p>
            <a:r>
              <a:rPr lang="en-US" dirty="0"/>
              <a:t>Double click and Execute</a:t>
            </a:r>
          </a:p>
        </p:txBody>
      </p:sp>
      <p:cxnSp>
        <p:nvCxnSpPr>
          <p:cNvPr id="11" name="Straight Arrow Connector 10">
            <a:extLst>
              <a:ext uri="{FF2B5EF4-FFF2-40B4-BE49-F238E27FC236}">
                <a16:creationId xmlns:a16="http://schemas.microsoft.com/office/drawing/2014/main" id="{324D7AE2-3D70-4E8F-B61C-6AB858604792}"/>
              </a:ext>
            </a:extLst>
          </p:cNvPr>
          <p:cNvCxnSpPr>
            <a:cxnSpLocks/>
          </p:cNvCxnSpPr>
          <p:nvPr/>
        </p:nvCxnSpPr>
        <p:spPr>
          <a:xfrm flipH="1">
            <a:off x="7848600" y="1371600"/>
            <a:ext cx="457200" cy="693777"/>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EA0FE75-01E7-4F59-BA16-29F36C7F9C3B}"/>
              </a:ext>
            </a:extLst>
          </p:cNvPr>
          <p:cNvSpPr txBox="1"/>
          <p:nvPr/>
        </p:nvSpPr>
        <p:spPr>
          <a:xfrm>
            <a:off x="6362700" y="1074777"/>
            <a:ext cx="2362200" cy="369332"/>
          </a:xfrm>
          <a:prstGeom prst="rect">
            <a:avLst/>
          </a:prstGeom>
          <a:noFill/>
        </p:spPr>
        <p:txBody>
          <a:bodyPr wrap="square" rtlCol="0">
            <a:spAutoFit/>
          </a:bodyPr>
          <a:lstStyle/>
          <a:p>
            <a:r>
              <a:rPr lang="en-US" dirty="0"/>
              <a:t>Open Serial Monitor</a:t>
            </a:r>
          </a:p>
        </p:txBody>
      </p:sp>
    </p:spTree>
    <p:extLst>
      <p:ext uri="{BB962C8B-B14F-4D97-AF65-F5344CB8AC3E}">
        <p14:creationId xmlns:p14="http://schemas.microsoft.com/office/powerpoint/2010/main" val="361580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Arduino</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92500" lnSpcReduction="10000"/>
          </a:bodyPr>
          <a:lstStyle/>
          <a:p>
            <a:pPr marL="0" indent="0" algn="ctr">
              <a:buNone/>
            </a:pPr>
            <a:r>
              <a:rPr lang="en-US" dirty="0"/>
              <a:t>Advantages</a:t>
            </a:r>
          </a:p>
          <a:p>
            <a:r>
              <a:rPr lang="en-US" sz="2400" dirty="0"/>
              <a:t>Many different I/O’s built-in including ADC.</a:t>
            </a:r>
          </a:p>
          <a:p>
            <a:endParaRPr lang="en-US" sz="2400" dirty="0"/>
          </a:p>
          <a:p>
            <a:r>
              <a:rPr lang="en-US" sz="2400" dirty="0"/>
              <a:t>Very nice IDE. (Integrated Development Environment)</a:t>
            </a:r>
          </a:p>
          <a:p>
            <a:endParaRPr lang="en-US" sz="2400" dirty="0"/>
          </a:p>
          <a:p>
            <a:r>
              <a:rPr lang="en-US" sz="2400" dirty="0"/>
              <a:t>Huge opensource community for both hardware and software.</a:t>
            </a:r>
          </a:p>
          <a:p>
            <a:endParaRPr lang="en-US" sz="2400" dirty="0"/>
          </a:p>
          <a:p>
            <a:r>
              <a:rPr lang="en-US" sz="2400" dirty="0"/>
              <a:t>Many premade shields and hardware addons. </a:t>
            </a:r>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92500" lnSpcReduction="10000"/>
          </a:bodyPr>
          <a:lstStyle/>
          <a:p>
            <a:pPr marL="0" indent="0" algn="ctr">
              <a:buNone/>
            </a:pPr>
            <a:r>
              <a:rPr lang="en-US" dirty="0"/>
              <a:t>Disadvantages</a:t>
            </a:r>
          </a:p>
          <a:p>
            <a:r>
              <a:rPr lang="en-US" sz="2400" dirty="0"/>
              <a:t>ADC lower resolution and slow. Difficult to do audio speeds.</a:t>
            </a:r>
          </a:p>
          <a:p>
            <a:endParaRPr lang="en-US" sz="2400" dirty="0"/>
          </a:p>
          <a:p>
            <a:r>
              <a:rPr lang="en-US" sz="2400" dirty="0"/>
              <a:t>Need to get a Wi-Fi/BT version in advance, or add on for IOT</a:t>
            </a:r>
          </a:p>
          <a:p>
            <a:endParaRPr lang="en-US" sz="2400" dirty="0"/>
          </a:p>
          <a:p>
            <a:r>
              <a:rPr lang="en-US" sz="2400" dirty="0"/>
              <a:t>Not easy to get a high-resolution dynamic display.</a:t>
            </a:r>
          </a:p>
        </p:txBody>
      </p:sp>
      <p:pic>
        <p:nvPicPr>
          <p:cNvPr id="5" name="Picture 4">
            <a:extLst>
              <a:ext uri="{FF2B5EF4-FFF2-40B4-BE49-F238E27FC236}">
                <a16:creationId xmlns:a16="http://schemas.microsoft.com/office/drawing/2014/main" id="{AEAF04C9-E545-4D3F-B630-53BB315A4E9A}"/>
              </a:ext>
            </a:extLst>
          </p:cNvPr>
          <p:cNvPicPr>
            <a:picLocks noChangeAspect="1"/>
          </p:cNvPicPr>
          <p:nvPr/>
        </p:nvPicPr>
        <p:blipFill>
          <a:blip r:embed="rId2"/>
          <a:stretch>
            <a:fillRect/>
          </a:stretch>
        </p:blipFill>
        <p:spPr>
          <a:xfrm>
            <a:off x="6762391" y="0"/>
            <a:ext cx="2381609" cy="1673352"/>
          </a:xfrm>
          <a:prstGeom prst="rect">
            <a:avLst/>
          </a:prstGeom>
        </p:spPr>
      </p:pic>
      <p:pic>
        <p:nvPicPr>
          <p:cNvPr id="6" name="Picture 5">
            <a:extLst>
              <a:ext uri="{FF2B5EF4-FFF2-40B4-BE49-F238E27FC236}">
                <a16:creationId xmlns:a16="http://schemas.microsoft.com/office/drawing/2014/main" id="{DF00F46C-7889-4260-9D20-3B2599F31A28}"/>
              </a:ext>
            </a:extLst>
          </p:cNvPr>
          <p:cNvPicPr>
            <a:picLocks noChangeAspect="1"/>
          </p:cNvPicPr>
          <p:nvPr/>
        </p:nvPicPr>
        <p:blipFill>
          <a:blip r:embed="rId3"/>
          <a:stretch>
            <a:fillRect/>
          </a:stretch>
        </p:blipFill>
        <p:spPr>
          <a:xfrm>
            <a:off x="6458" y="0"/>
            <a:ext cx="3117742" cy="1664677"/>
          </a:xfrm>
          <a:prstGeom prst="rect">
            <a:avLst/>
          </a:prstGeom>
        </p:spPr>
      </p:pic>
    </p:spTree>
    <p:extLst>
      <p:ext uri="{BB962C8B-B14F-4D97-AF65-F5344CB8AC3E}">
        <p14:creationId xmlns:p14="http://schemas.microsoft.com/office/powerpoint/2010/main" val="4158027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113B-BEC1-4CEC-A73B-6C3F99C63782}"/>
              </a:ext>
            </a:extLst>
          </p:cNvPr>
          <p:cNvSpPr>
            <a:spLocks noGrp="1"/>
          </p:cNvSpPr>
          <p:nvPr>
            <p:ph type="title"/>
          </p:nvPr>
        </p:nvSpPr>
        <p:spPr/>
        <p:txBody>
          <a:bodyPr/>
          <a:lstStyle/>
          <a:p>
            <a:r>
              <a:rPr lang="en-US" dirty="0"/>
              <a:t>Arduino to Pi Communication</a:t>
            </a:r>
          </a:p>
        </p:txBody>
      </p:sp>
      <p:pic>
        <p:nvPicPr>
          <p:cNvPr id="4" name="Content Placeholder 3">
            <a:extLst>
              <a:ext uri="{FF2B5EF4-FFF2-40B4-BE49-F238E27FC236}">
                <a16:creationId xmlns:a16="http://schemas.microsoft.com/office/drawing/2014/main" id="{F85FA8C5-731B-4441-B2C5-8B276F53067F}"/>
              </a:ext>
            </a:extLst>
          </p:cNvPr>
          <p:cNvPicPr>
            <a:picLocks noGrp="1" noChangeAspect="1"/>
          </p:cNvPicPr>
          <p:nvPr>
            <p:ph idx="1"/>
          </p:nvPr>
        </p:nvPicPr>
        <p:blipFill>
          <a:blip r:embed="rId2"/>
          <a:stretch>
            <a:fillRect/>
          </a:stretch>
        </p:blipFill>
        <p:spPr>
          <a:xfrm>
            <a:off x="533400" y="1809750"/>
            <a:ext cx="8077200" cy="4457700"/>
          </a:xfrm>
          <a:prstGeom prst="rect">
            <a:avLst/>
          </a:prstGeom>
        </p:spPr>
      </p:pic>
      <p:cxnSp>
        <p:nvCxnSpPr>
          <p:cNvPr id="6" name="Straight Arrow Connector 5">
            <a:extLst>
              <a:ext uri="{FF2B5EF4-FFF2-40B4-BE49-F238E27FC236}">
                <a16:creationId xmlns:a16="http://schemas.microsoft.com/office/drawing/2014/main" id="{E63E44BB-2414-4593-AADA-A032C15B81A1}"/>
              </a:ext>
            </a:extLst>
          </p:cNvPr>
          <p:cNvCxnSpPr/>
          <p:nvPr/>
        </p:nvCxnSpPr>
        <p:spPr>
          <a:xfrm flipH="1">
            <a:off x="6781800" y="1676400"/>
            <a:ext cx="609600" cy="304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C575F9-D374-4F62-83F0-9EE06B285F27}"/>
              </a:ext>
            </a:extLst>
          </p:cNvPr>
          <p:cNvSpPr txBox="1"/>
          <p:nvPr/>
        </p:nvSpPr>
        <p:spPr>
          <a:xfrm>
            <a:off x="6934200" y="1371600"/>
            <a:ext cx="1828800" cy="369332"/>
          </a:xfrm>
          <a:prstGeom prst="rect">
            <a:avLst/>
          </a:prstGeom>
          <a:noFill/>
        </p:spPr>
        <p:txBody>
          <a:bodyPr wrap="square" rtlCol="0">
            <a:spAutoFit/>
          </a:bodyPr>
          <a:lstStyle/>
          <a:p>
            <a:r>
              <a:rPr lang="en-US" dirty="0"/>
              <a:t>Open monitor</a:t>
            </a:r>
          </a:p>
        </p:txBody>
      </p:sp>
      <p:cxnSp>
        <p:nvCxnSpPr>
          <p:cNvPr id="10" name="Straight Arrow Connector 9">
            <a:extLst>
              <a:ext uri="{FF2B5EF4-FFF2-40B4-BE49-F238E27FC236}">
                <a16:creationId xmlns:a16="http://schemas.microsoft.com/office/drawing/2014/main" id="{B399840F-0DCF-49AB-9F41-3489743D3A7F}"/>
              </a:ext>
            </a:extLst>
          </p:cNvPr>
          <p:cNvCxnSpPr/>
          <p:nvPr/>
        </p:nvCxnSpPr>
        <p:spPr>
          <a:xfrm flipH="1">
            <a:off x="1600200" y="2895600"/>
            <a:ext cx="2362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29FDE9-D4B7-4D11-979F-199AE8B5888A}"/>
              </a:ext>
            </a:extLst>
          </p:cNvPr>
          <p:cNvSpPr txBox="1"/>
          <p:nvPr/>
        </p:nvSpPr>
        <p:spPr>
          <a:xfrm>
            <a:off x="4047067" y="2751693"/>
            <a:ext cx="3124200" cy="369332"/>
          </a:xfrm>
          <a:prstGeom prst="rect">
            <a:avLst/>
          </a:prstGeom>
          <a:noFill/>
        </p:spPr>
        <p:txBody>
          <a:bodyPr wrap="square" rtlCol="0">
            <a:spAutoFit/>
          </a:bodyPr>
          <a:lstStyle/>
          <a:p>
            <a:r>
              <a:rPr lang="en-US" dirty="0"/>
              <a:t>Enter LED# + RGB code</a:t>
            </a:r>
          </a:p>
        </p:txBody>
      </p:sp>
      <p:cxnSp>
        <p:nvCxnSpPr>
          <p:cNvPr id="13" name="Straight Arrow Connector 12">
            <a:extLst>
              <a:ext uri="{FF2B5EF4-FFF2-40B4-BE49-F238E27FC236}">
                <a16:creationId xmlns:a16="http://schemas.microsoft.com/office/drawing/2014/main" id="{8FB9AB01-9B25-43E2-9005-73854FD602D1}"/>
              </a:ext>
            </a:extLst>
          </p:cNvPr>
          <p:cNvCxnSpPr/>
          <p:nvPr/>
        </p:nvCxnSpPr>
        <p:spPr>
          <a:xfrm flipH="1">
            <a:off x="4191000" y="4267200"/>
            <a:ext cx="1828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6A00046-6F5F-4915-99C6-00634CB6290F}"/>
              </a:ext>
            </a:extLst>
          </p:cNvPr>
          <p:cNvSpPr txBox="1"/>
          <p:nvPr/>
        </p:nvSpPr>
        <p:spPr>
          <a:xfrm>
            <a:off x="5181600" y="3962400"/>
            <a:ext cx="3124200" cy="369332"/>
          </a:xfrm>
          <a:prstGeom prst="rect">
            <a:avLst/>
          </a:prstGeom>
          <a:noFill/>
        </p:spPr>
        <p:txBody>
          <a:bodyPr wrap="square" rtlCol="0">
            <a:spAutoFit/>
          </a:bodyPr>
          <a:lstStyle/>
          <a:p>
            <a:r>
              <a:rPr lang="en-US" dirty="0"/>
              <a:t>Serial data coming to the Pi</a:t>
            </a:r>
          </a:p>
        </p:txBody>
      </p:sp>
    </p:spTree>
    <p:extLst>
      <p:ext uri="{BB962C8B-B14F-4D97-AF65-F5344CB8AC3E}">
        <p14:creationId xmlns:p14="http://schemas.microsoft.com/office/powerpoint/2010/main" val="4232355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D2025-5F22-437D-9A3A-31C039D4E55C}"/>
              </a:ext>
            </a:extLst>
          </p:cNvPr>
          <p:cNvPicPr>
            <a:picLocks noChangeAspect="1"/>
          </p:cNvPicPr>
          <p:nvPr/>
        </p:nvPicPr>
        <p:blipFill>
          <a:blip r:embed="rId2"/>
          <a:stretch>
            <a:fillRect/>
          </a:stretch>
        </p:blipFill>
        <p:spPr>
          <a:xfrm>
            <a:off x="2395537" y="1966912"/>
            <a:ext cx="4257675" cy="4600575"/>
          </a:xfrm>
          <a:prstGeom prst="rect">
            <a:avLst/>
          </a:prstGeom>
        </p:spPr>
      </p:pic>
      <p:sp>
        <p:nvSpPr>
          <p:cNvPr id="2" name="Title 1">
            <a:extLst>
              <a:ext uri="{FF2B5EF4-FFF2-40B4-BE49-F238E27FC236}">
                <a16:creationId xmlns:a16="http://schemas.microsoft.com/office/drawing/2014/main" id="{A131981B-3474-410A-B64A-73DEF7E51E33}"/>
              </a:ext>
            </a:extLst>
          </p:cNvPr>
          <p:cNvSpPr>
            <a:spLocks noGrp="1"/>
          </p:cNvSpPr>
          <p:nvPr>
            <p:ph type="title"/>
          </p:nvPr>
        </p:nvSpPr>
        <p:spPr/>
        <p:txBody>
          <a:bodyPr/>
          <a:lstStyle/>
          <a:p>
            <a:r>
              <a:rPr lang="en-US" dirty="0"/>
              <a:t>Run the game_circle.py app.</a:t>
            </a:r>
          </a:p>
        </p:txBody>
      </p:sp>
      <p:pic>
        <p:nvPicPr>
          <p:cNvPr id="4" name="Content Placeholder 3">
            <a:extLst>
              <a:ext uri="{FF2B5EF4-FFF2-40B4-BE49-F238E27FC236}">
                <a16:creationId xmlns:a16="http://schemas.microsoft.com/office/drawing/2014/main" id="{76C03B92-EE94-4607-AAC9-B48CAF805DBF}"/>
              </a:ext>
            </a:extLst>
          </p:cNvPr>
          <p:cNvPicPr>
            <a:picLocks noGrp="1" noChangeAspect="1"/>
          </p:cNvPicPr>
          <p:nvPr>
            <p:ph idx="1"/>
          </p:nvPr>
        </p:nvPicPr>
        <p:blipFill>
          <a:blip r:embed="rId3"/>
          <a:stretch>
            <a:fillRect/>
          </a:stretch>
        </p:blipFill>
        <p:spPr>
          <a:xfrm>
            <a:off x="304800" y="1423987"/>
            <a:ext cx="4181475" cy="200025"/>
          </a:xfrm>
          <a:prstGeom prst="rect">
            <a:avLst/>
          </a:prstGeom>
        </p:spPr>
      </p:pic>
      <p:cxnSp>
        <p:nvCxnSpPr>
          <p:cNvPr id="7" name="Straight Arrow Connector 6">
            <a:extLst>
              <a:ext uri="{FF2B5EF4-FFF2-40B4-BE49-F238E27FC236}">
                <a16:creationId xmlns:a16="http://schemas.microsoft.com/office/drawing/2014/main" id="{A9B6922D-A36E-4DA3-A151-65843A421ECC}"/>
              </a:ext>
            </a:extLst>
          </p:cNvPr>
          <p:cNvCxnSpPr>
            <a:cxnSpLocks/>
          </p:cNvCxnSpPr>
          <p:nvPr/>
        </p:nvCxnSpPr>
        <p:spPr>
          <a:xfrm flipH="1">
            <a:off x="4571999" y="4114800"/>
            <a:ext cx="2743200" cy="3048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BC3C5E-90DA-4386-B9F9-859954B3D13E}"/>
              </a:ext>
            </a:extLst>
          </p:cNvPr>
          <p:cNvSpPr txBox="1"/>
          <p:nvPr/>
        </p:nvSpPr>
        <p:spPr>
          <a:xfrm>
            <a:off x="7332132" y="3819435"/>
            <a:ext cx="1600200" cy="1200329"/>
          </a:xfrm>
          <a:prstGeom prst="rect">
            <a:avLst/>
          </a:prstGeom>
          <a:noFill/>
        </p:spPr>
        <p:txBody>
          <a:bodyPr wrap="square" rtlCol="0">
            <a:spAutoFit/>
          </a:bodyPr>
          <a:lstStyle/>
          <a:p>
            <a:r>
              <a:rPr lang="en-US" dirty="0"/>
              <a:t>What happens when it is leveled</a:t>
            </a:r>
          </a:p>
        </p:txBody>
      </p:sp>
    </p:spTree>
    <p:extLst>
      <p:ext uri="{BB962C8B-B14F-4D97-AF65-F5344CB8AC3E}">
        <p14:creationId xmlns:p14="http://schemas.microsoft.com/office/powerpoint/2010/main" val="1526655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4BA-EE67-4B8C-AA3A-9E9772E3F3A1}"/>
              </a:ext>
            </a:extLst>
          </p:cNvPr>
          <p:cNvSpPr>
            <a:spLocks noGrp="1"/>
          </p:cNvSpPr>
          <p:nvPr>
            <p:ph type="title"/>
          </p:nvPr>
        </p:nvSpPr>
        <p:spPr/>
        <p:txBody>
          <a:bodyPr/>
          <a:lstStyle/>
          <a:p>
            <a:r>
              <a:rPr lang="en-US" dirty="0"/>
              <a:t>GitHub – Great Collaboration Tool</a:t>
            </a:r>
          </a:p>
        </p:txBody>
      </p:sp>
      <p:sp>
        <p:nvSpPr>
          <p:cNvPr id="3" name="Content Placeholder 2">
            <a:extLst>
              <a:ext uri="{FF2B5EF4-FFF2-40B4-BE49-F238E27FC236}">
                <a16:creationId xmlns:a16="http://schemas.microsoft.com/office/drawing/2014/main" id="{C974215B-AD74-44FD-A61E-EF7F70E4BBA2}"/>
              </a:ext>
            </a:extLst>
          </p:cNvPr>
          <p:cNvSpPr>
            <a:spLocks noGrp="1"/>
          </p:cNvSpPr>
          <p:nvPr>
            <p:ph idx="1"/>
          </p:nvPr>
        </p:nvSpPr>
        <p:spPr/>
        <p:txBody>
          <a:bodyPr/>
          <a:lstStyle/>
          <a:p>
            <a:r>
              <a:rPr lang="en-US" dirty="0"/>
              <a:t>For opensource projects it is Free.</a:t>
            </a:r>
          </a:p>
          <a:p>
            <a:r>
              <a:rPr lang="en-US" dirty="0"/>
              <a:t>Size limit is 1GB, and no file bigger than 100MB.</a:t>
            </a:r>
          </a:p>
          <a:p>
            <a:r>
              <a:rPr lang="en-US" dirty="0"/>
              <a:t>You can start a Repository and control who can change it.</a:t>
            </a:r>
          </a:p>
          <a:p>
            <a:r>
              <a:rPr lang="en-US" dirty="0"/>
              <a:t>Changes can be made and tracked.</a:t>
            </a:r>
          </a:p>
          <a:p>
            <a:r>
              <a:rPr lang="en-US" dirty="0"/>
              <a:t>Branches of code and Tags can be generated.</a:t>
            </a:r>
          </a:p>
          <a:p>
            <a:r>
              <a:rPr lang="en-US" dirty="0"/>
              <a:t>Private Repos and Closed Repos can be made, but require a monthly fee.</a:t>
            </a:r>
          </a:p>
          <a:p>
            <a:r>
              <a:rPr lang="en-US" dirty="0"/>
              <a:t>It is a great way to have an opensource project with collaboration. </a:t>
            </a:r>
          </a:p>
          <a:p>
            <a:endParaRPr lang="en-US" dirty="0"/>
          </a:p>
        </p:txBody>
      </p:sp>
    </p:spTree>
    <p:extLst>
      <p:ext uri="{BB962C8B-B14F-4D97-AF65-F5344CB8AC3E}">
        <p14:creationId xmlns:p14="http://schemas.microsoft.com/office/powerpoint/2010/main" val="28473047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600" y="155988"/>
            <a:ext cx="8229600" cy="990600"/>
          </a:xfrm>
        </p:spPr>
        <p:txBody>
          <a:bodyPr/>
          <a:lstStyle/>
          <a:p>
            <a:pPr algn="ctr"/>
            <a:r>
              <a:rPr lang="en-US" dirty="0"/>
              <a:t>Fun with Octave</a:t>
            </a:r>
          </a:p>
        </p:txBody>
      </p:sp>
      <p:sp>
        <p:nvSpPr>
          <p:cNvPr id="3" name="TextBox 2">
            <a:extLst>
              <a:ext uri="{FF2B5EF4-FFF2-40B4-BE49-F238E27FC236}">
                <a16:creationId xmlns:a16="http://schemas.microsoft.com/office/drawing/2014/main" id="{1FC9DE90-D563-4113-B6C0-2D60D351F3BD}"/>
              </a:ext>
            </a:extLst>
          </p:cNvPr>
          <p:cNvSpPr txBox="1"/>
          <p:nvPr/>
        </p:nvSpPr>
        <p:spPr>
          <a:xfrm>
            <a:off x="1066800" y="6392074"/>
            <a:ext cx="7086600" cy="369332"/>
          </a:xfrm>
          <a:prstGeom prst="rect">
            <a:avLst/>
          </a:prstGeom>
          <a:noFill/>
        </p:spPr>
        <p:txBody>
          <a:bodyPr wrap="square" rtlCol="0">
            <a:spAutoFit/>
          </a:bodyPr>
          <a:lstStyle/>
          <a:p>
            <a:pPr algn="ctr"/>
            <a:r>
              <a:rPr lang="en-US" dirty="0"/>
              <a:t>Exit When done.</a:t>
            </a:r>
          </a:p>
        </p:txBody>
      </p:sp>
      <p:sp>
        <p:nvSpPr>
          <p:cNvPr id="5" name="TextBox 4">
            <a:extLst>
              <a:ext uri="{FF2B5EF4-FFF2-40B4-BE49-F238E27FC236}">
                <a16:creationId xmlns:a16="http://schemas.microsoft.com/office/drawing/2014/main" id="{9E1C6AC5-5763-41B2-9EA4-CF7EF40DAB41}"/>
              </a:ext>
            </a:extLst>
          </p:cNvPr>
          <p:cNvSpPr txBox="1"/>
          <p:nvPr/>
        </p:nvSpPr>
        <p:spPr>
          <a:xfrm>
            <a:off x="213279" y="2971800"/>
            <a:ext cx="1447800" cy="381000"/>
          </a:xfrm>
          <a:prstGeom prst="rect">
            <a:avLst/>
          </a:prstGeom>
          <a:noFill/>
        </p:spPr>
        <p:txBody>
          <a:bodyPr wrap="square" rtlCol="0">
            <a:spAutoFit/>
          </a:bodyPr>
          <a:lstStyle/>
          <a:p>
            <a:r>
              <a:rPr lang="en-US" dirty="0"/>
              <a:t>&gt;&gt; </a:t>
            </a:r>
            <a:r>
              <a:rPr lang="en-US" dirty="0" err="1"/>
              <a:t>sin_plot</a:t>
            </a:r>
            <a:endParaRPr lang="en-US" dirty="0"/>
          </a:p>
        </p:txBody>
      </p:sp>
      <p:pic>
        <p:nvPicPr>
          <p:cNvPr id="6" name="Picture 5">
            <a:extLst>
              <a:ext uri="{FF2B5EF4-FFF2-40B4-BE49-F238E27FC236}">
                <a16:creationId xmlns:a16="http://schemas.microsoft.com/office/drawing/2014/main" id="{00560589-B940-472C-BC28-0F0C3B334F02}"/>
              </a:ext>
            </a:extLst>
          </p:cNvPr>
          <p:cNvPicPr>
            <a:picLocks noChangeAspect="1"/>
          </p:cNvPicPr>
          <p:nvPr/>
        </p:nvPicPr>
        <p:blipFill>
          <a:blip r:embed="rId2"/>
          <a:stretch>
            <a:fillRect/>
          </a:stretch>
        </p:blipFill>
        <p:spPr>
          <a:xfrm>
            <a:off x="1" y="747677"/>
            <a:ext cx="2819400" cy="1089138"/>
          </a:xfrm>
          <a:prstGeom prst="rect">
            <a:avLst/>
          </a:prstGeom>
        </p:spPr>
      </p:pic>
      <p:pic>
        <p:nvPicPr>
          <p:cNvPr id="8" name="Content Placeholder 7">
            <a:extLst>
              <a:ext uri="{FF2B5EF4-FFF2-40B4-BE49-F238E27FC236}">
                <a16:creationId xmlns:a16="http://schemas.microsoft.com/office/drawing/2014/main" id="{410292D4-0C40-4600-AB87-588EDF405AB3}"/>
              </a:ext>
            </a:extLst>
          </p:cNvPr>
          <p:cNvPicPr>
            <a:picLocks noGrp="1" noChangeAspect="1"/>
          </p:cNvPicPr>
          <p:nvPr>
            <p:ph idx="1"/>
          </p:nvPr>
        </p:nvPicPr>
        <p:blipFill>
          <a:blip r:embed="rId3"/>
          <a:stretch>
            <a:fillRect/>
          </a:stretch>
        </p:blipFill>
        <p:spPr>
          <a:xfrm>
            <a:off x="2819401" y="1851040"/>
            <a:ext cx="6111320" cy="4566433"/>
          </a:xfrm>
          <a:prstGeom prst="rect">
            <a:avLst/>
          </a:prstGeom>
        </p:spPr>
      </p:pic>
      <p:cxnSp>
        <p:nvCxnSpPr>
          <p:cNvPr id="10" name="Straight Arrow Connector 9">
            <a:extLst>
              <a:ext uri="{FF2B5EF4-FFF2-40B4-BE49-F238E27FC236}">
                <a16:creationId xmlns:a16="http://schemas.microsoft.com/office/drawing/2014/main" id="{AB17FF33-8264-450F-ADD5-D5BE8AA1A69C}"/>
              </a:ext>
            </a:extLst>
          </p:cNvPr>
          <p:cNvCxnSpPr/>
          <p:nvPr/>
        </p:nvCxnSpPr>
        <p:spPr>
          <a:xfrm flipH="1">
            <a:off x="2590800" y="1371600"/>
            <a:ext cx="83820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637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4648200"/>
          </a:xfrm>
        </p:spPr>
        <p:txBody>
          <a:bodyPr/>
          <a:lstStyle/>
          <a:p>
            <a:pPr algn="ctr"/>
            <a:r>
              <a:rPr lang="en-US" dirty="0"/>
              <a:t>Thanks !!!</a:t>
            </a:r>
            <a:br>
              <a:rPr lang="en-US" dirty="0"/>
            </a:br>
            <a:r>
              <a:rPr lang="en-US" dirty="0"/>
              <a:t>Have Fun With </a:t>
            </a:r>
            <a:br>
              <a:rPr lang="en-US" dirty="0"/>
            </a:br>
            <a:r>
              <a:rPr lang="en-US" dirty="0"/>
              <a:t>Raspberry Pi</a:t>
            </a:r>
          </a:p>
        </p:txBody>
      </p:sp>
      <p:pic>
        <p:nvPicPr>
          <p:cNvPr id="4" name="Picture 2" descr="Raspi_Colour_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10000" y="4267200"/>
            <a:ext cx="1371600" cy="1654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a:extLst>
              <a:ext uri="{FF2B5EF4-FFF2-40B4-BE49-F238E27FC236}">
                <a16:creationId xmlns:a16="http://schemas.microsoft.com/office/drawing/2014/main" id="{CAD19204-7AAC-426E-8B07-48B15201E5D5}"/>
              </a:ext>
            </a:extLst>
          </p:cNvPr>
          <p:cNvSpPr txBox="1"/>
          <p:nvPr/>
        </p:nvSpPr>
        <p:spPr>
          <a:xfrm>
            <a:off x="800100" y="5968278"/>
            <a:ext cx="7543800" cy="369332"/>
          </a:xfrm>
          <a:prstGeom prst="rect">
            <a:avLst/>
          </a:prstGeom>
          <a:noFill/>
        </p:spPr>
        <p:txBody>
          <a:bodyPr wrap="square" rtlCol="0">
            <a:spAutoFit/>
          </a:bodyPr>
          <a:lstStyle/>
          <a:p>
            <a:r>
              <a:rPr lang="en-US" dirty="0"/>
              <a:t>Code is available at </a:t>
            </a:r>
            <a:r>
              <a:rPr lang="en-US" dirty="0">
                <a:hlinkClick r:id="rId3"/>
              </a:rPr>
              <a:t>https://github.com/Chuckduey/CSU_Pi_Class.git</a:t>
            </a:r>
            <a:r>
              <a:rPr lang="en-US" dirty="0"/>
              <a:t> </a:t>
            </a:r>
          </a:p>
        </p:txBody>
      </p:sp>
    </p:spTree>
    <p:extLst>
      <p:ext uri="{BB962C8B-B14F-4D97-AF65-F5344CB8AC3E}">
        <p14:creationId xmlns:p14="http://schemas.microsoft.com/office/powerpoint/2010/main" val="2676167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50FD-3FD6-490C-9B9D-0A5A8EBE5BF4}"/>
              </a:ext>
            </a:extLst>
          </p:cNvPr>
          <p:cNvSpPr>
            <a:spLocks noGrp="1"/>
          </p:cNvSpPr>
          <p:nvPr>
            <p:ph type="title"/>
          </p:nvPr>
        </p:nvSpPr>
        <p:spPr/>
        <p:txBody>
          <a:bodyPr/>
          <a:lstStyle/>
          <a:p>
            <a:r>
              <a:rPr lang="en-US" dirty="0"/>
              <a:t>Teensy and Other Small Variants</a:t>
            </a:r>
          </a:p>
        </p:txBody>
      </p:sp>
      <p:sp>
        <p:nvSpPr>
          <p:cNvPr id="3" name="Content Placeholder 2">
            <a:extLst>
              <a:ext uri="{FF2B5EF4-FFF2-40B4-BE49-F238E27FC236}">
                <a16:creationId xmlns:a16="http://schemas.microsoft.com/office/drawing/2014/main" id="{0255FB82-0533-4588-A80C-D33C6017CBE9}"/>
              </a:ext>
            </a:extLst>
          </p:cNvPr>
          <p:cNvSpPr>
            <a:spLocks noGrp="1"/>
          </p:cNvSpPr>
          <p:nvPr>
            <p:ph sz="half" idx="1"/>
          </p:nvPr>
        </p:nvSpPr>
        <p:spPr/>
        <p:txBody>
          <a:bodyPr/>
          <a:lstStyle/>
          <a:p>
            <a:r>
              <a:rPr lang="en-US" dirty="0"/>
              <a:t>Arduino like IDE and programming.</a:t>
            </a:r>
          </a:p>
          <a:p>
            <a:r>
              <a:rPr lang="en-US" dirty="0"/>
              <a:t>Many with Analog I/O.</a:t>
            </a:r>
          </a:p>
          <a:p>
            <a:r>
              <a:rPr lang="en-US" dirty="0"/>
              <a:t>Very small and low power.</a:t>
            </a:r>
          </a:p>
          <a:p>
            <a:endParaRPr lang="en-US" dirty="0"/>
          </a:p>
        </p:txBody>
      </p:sp>
      <p:sp>
        <p:nvSpPr>
          <p:cNvPr id="4" name="Content Placeholder 3">
            <a:extLst>
              <a:ext uri="{FF2B5EF4-FFF2-40B4-BE49-F238E27FC236}">
                <a16:creationId xmlns:a16="http://schemas.microsoft.com/office/drawing/2014/main" id="{85165328-7799-4CF9-9326-5CCF1A9AC385}"/>
              </a:ext>
            </a:extLst>
          </p:cNvPr>
          <p:cNvSpPr>
            <a:spLocks noGrp="1"/>
          </p:cNvSpPr>
          <p:nvPr>
            <p:ph sz="half" idx="2"/>
          </p:nvPr>
        </p:nvSpPr>
        <p:spPr/>
        <p:txBody>
          <a:bodyPr/>
          <a:lstStyle/>
          <a:p>
            <a:r>
              <a:rPr lang="en-US" dirty="0"/>
              <a:t>More difficult to prototype with.</a:t>
            </a:r>
          </a:p>
          <a:p>
            <a:r>
              <a:rPr lang="en-US" dirty="0"/>
              <a:t>ADC lower resolution and slow. Difficult to do audio speeds.</a:t>
            </a:r>
          </a:p>
          <a:p>
            <a:r>
              <a:rPr lang="en-US" dirty="0"/>
              <a:t>Need to get a Wi-Fi/BT version in advance, or add on for IOT</a:t>
            </a:r>
          </a:p>
          <a:p>
            <a:endParaRPr lang="en-US" dirty="0"/>
          </a:p>
        </p:txBody>
      </p:sp>
      <p:pic>
        <p:nvPicPr>
          <p:cNvPr id="5" name="Picture 4">
            <a:extLst>
              <a:ext uri="{FF2B5EF4-FFF2-40B4-BE49-F238E27FC236}">
                <a16:creationId xmlns:a16="http://schemas.microsoft.com/office/drawing/2014/main" id="{87471EEC-1AD7-454F-84A3-BA25C4E864DD}"/>
              </a:ext>
            </a:extLst>
          </p:cNvPr>
          <p:cNvPicPr>
            <a:picLocks noChangeAspect="1"/>
          </p:cNvPicPr>
          <p:nvPr/>
        </p:nvPicPr>
        <p:blipFill>
          <a:blip r:embed="rId2"/>
          <a:stretch>
            <a:fillRect/>
          </a:stretch>
        </p:blipFill>
        <p:spPr>
          <a:xfrm>
            <a:off x="491067" y="4190164"/>
            <a:ext cx="1873962" cy="1586693"/>
          </a:xfrm>
          <a:prstGeom prst="rect">
            <a:avLst/>
          </a:prstGeom>
        </p:spPr>
      </p:pic>
      <p:pic>
        <p:nvPicPr>
          <p:cNvPr id="6" name="Picture 5">
            <a:extLst>
              <a:ext uri="{FF2B5EF4-FFF2-40B4-BE49-F238E27FC236}">
                <a16:creationId xmlns:a16="http://schemas.microsoft.com/office/drawing/2014/main" id="{0D699BB0-8C23-41C0-BA0E-2E07A4E6D0FC}"/>
              </a:ext>
            </a:extLst>
          </p:cNvPr>
          <p:cNvPicPr>
            <a:picLocks noChangeAspect="1"/>
          </p:cNvPicPr>
          <p:nvPr/>
        </p:nvPicPr>
        <p:blipFill>
          <a:blip r:embed="rId3"/>
          <a:stretch>
            <a:fillRect/>
          </a:stretch>
        </p:blipFill>
        <p:spPr>
          <a:xfrm>
            <a:off x="7543800" y="5183133"/>
            <a:ext cx="1218830" cy="749741"/>
          </a:xfrm>
          <a:prstGeom prst="rect">
            <a:avLst/>
          </a:prstGeom>
        </p:spPr>
      </p:pic>
      <p:sp>
        <p:nvSpPr>
          <p:cNvPr id="7" name="TextBox 6">
            <a:extLst>
              <a:ext uri="{FF2B5EF4-FFF2-40B4-BE49-F238E27FC236}">
                <a16:creationId xmlns:a16="http://schemas.microsoft.com/office/drawing/2014/main" id="{AC600A54-A317-4902-8047-83401A411DF2}"/>
              </a:ext>
            </a:extLst>
          </p:cNvPr>
          <p:cNvSpPr txBox="1"/>
          <p:nvPr/>
        </p:nvSpPr>
        <p:spPr>
          <a:xfrm>
            <a:off x="6934200" y="6090692"/>
            <a:ext cx="2333625" cy="369332"/>
          </a:xfrm>
          <a:prstGeom prst="rect">
            <a:avLst/>
          </a:prstGeom>
          <a:noFill/>
        </p:spPr>
        <p:txBody>
          <a:bodyPr wrap="square" rtlCol="0">
            <a:spAutoFit/>
          </a:bodyPr>
          <a:lstStyle/>
          <a:p>
            <a:pPr algn="ctr"/>
            <a:r>
              <a:rPr lang="en-US" dirty="0"/>
              <a:t>SparkFun Artemis</a:t>
            </a:r>
          </a:p>
        </p:txBody>
      </p:sp>
      <p:sp>
        <p:nvSpPr>
          <p:cNvPr id="8" name="TextBox 7">
            <a:extLst>
              <a:ext uri="{FF2B5EF4-FFF2-40B4-BE49-F238E27FC236}">
                <a16:creationId xmlns:a16="http://schemas.microsoft.com/office/drawing/2014/main" id="{E0862631-F1DF-43E2-B355-A099383FAD20}"/>
              </a:ext>
            </a:extLst>
          </p:cNvPr>
          <p:cNvSpPr txBox="1"/>
          <p:nvPr/>
        </p:nvSpPr>
        <p:spPr>
          <a:xfrm>
            <a:off x="2387416" y="6051990"/>
            <a:ext cx="2333625" cy="646331"/>
          </a:xfrm>
          <a:prstGeom prst="rect">
            <a:avLst/>
          </a:prstGeom>
          <a:noFill/>
        </p:spPr>
        <p:txBody>
          <a:bodyPr wrap="square" rtlCol="0">
            <a:spAutoFit/>
          </a:bodyPr>
          <a:lstStyle/>
          <a:p>
            <a:pPr algn="ctr"/>
            <a:r>
              <a:rPr lang="en-US" dirty="0"/>
              <a:t>Adafruit</a:t>
            </a:r>
          </a:p>
          <a:p>
            <a:pPr algn="ctr"/>
            <a:r>
              <a:rPr lang="en-US" dirty="0"/>
              <a:t>Circuit Playground</a:t>
            </a:r>
          </a:p>
        </p:txBody>
      </p:sp>
      <p:pic>
        <p:nvPicPr>
          <p:cNvPr id="9" name="Picture 8">
            <a:extLst>
              <a:ext uri="{FF2B5EF4-FFF2-40B4-BE49-F238E27FC236}">
                <a16:creationId xmlns:a16="http://schemas.microsoft.com/office/drawing/2014/main" id="{CE6BC775-1E53-4229-9ACC-15CC5C1B8503}"/>
              </a:ext>
            </a:extLst>
          </p:cNvPr>
          <p:cNvPicPr>
            <a:picLocks noChangeAspect="1"/>
          </p:cNvPicPr>
          <p:nvPr/>
        </p:nvPicPr>
        <p:blipFill>
          <a:blip r:embed="rId4"/>
          <a:stretch>
            <a:fillRect/>
          </a:stretch>
        </p:blipFill>
        <p:spPr>
          <a:xfrm>
            <a:off x="2612658" y="4076370"/>
            <a:ext cx="1883142" cy="1700487"/>
          </a:xfrm>
          <a:prstGeom prst="rect">
            <a:avLst/>
          </a:prstGeom>
        </p:spPr>
      </p:pic>
      <p:sp>
        <p:nvSpPr>
          <p:cNvPr id="10" name="TextBox 9">
            <a:extLst>
              <a:ext uri="{FF2B5EF4-FFF2-40B4-BE49-F238E27FC236}">
                <a16:creationId xmlns:a16="http://schemas.microsoft.com/office/drawing/2014/main" id="{3BDDC5FA-A6A1-440C-8335-097B1B576E98}"/>
              </a:ext>
            </a:extLst>
          </p:cNvPr>
          <p:cNvSpPr txBox="1"/>
          <p:nvPr/>
        </p:nvSpPr>
        <p:spPr>
          <a:xfrm>
            <a:off x="303742" y="6051990"/>
            <a:ext cx="2333625" cy="369332"/>
          </a:xfrm>
          <a:prstGeom prst="rect">
            <a:avLst/>
          </a:prstGeom>
          <a:noFill/>
        </p:spPr>
        <p:txBody>
          <a:bodyPr wrap="square" rtlCol="0">
            <a:spAutoFit/>
          </a:bodyPr>
          <a:lstStyle/>
          <a:p>
            <a:pPr algn="ctr"/>
            <a:r>
              <a:rPr lang="en-US" dirty="0"/>
              <a:t>Teensy 3.2</a:t>
            </a:r>
          </a:p>
        </p:txBody>
      </p:sp>
    </p:spTree>
    <p:extLst>
      <p:ext uri="{BB962C8B-B14F-4D97-AF65-F5344CB8AC3E}">
        <p14:creationId xmlns:p14="http://schemas.microsoft.com/office/powerpoint/2010/main" val="427729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D59-10B4-4C41-821A-115CDFA47569}"/>
              </a:ext>
            </a:extLst>
          </p:cNvPr>
          <p:cNvSpPr>
            <a:spLocks noGrp="1"/>
          </p:cNvSpPr>
          <p:nvPr>
            <p:ph type="title"/>
          </p:nvPr>
        </p:nvSpPr>
        <p:spPr/>
        <p:txBody>
          <a:bodyPr>
            <a:normAutofit/>
          </a:bodyPr>
          <a:lstStyle/>
          <a:p>
            <a:pPr algn="ctr"/>
            <a:r>
              <a:rPr lang="en-US" dirty="0"/>
              <a:t>BeagleBone</a:t>
            </a:r>
          </a:p>
        </p:txBody>
      </p:sp>
      <p:sp>
        <p:nvSpPr>
          <p:cNvPr id="3" name="Content Placeholder 2">
            <a:extLst>
              <a:ext uri="{FF2B5EF4-FFF2-40B4-BE49-F238E27FC236}">
                <a16:creationId xmlns:a16="http://schemas.microsoft.com/office/drawing/2014/main" id="{96CB7573-D49B-453C-A069-DCA022BAD34A}"/>
              </a:ext>
            </a:extLst>
          </p:cNvPr>
          <p:cNvSpPr>
            <a:spLocks noGrp="1"/>
          </p:cNvSpPr>
          <p:nvPr>
            <p:ph sz="half" idx="1"/>
          </p:nvPr>
        </p:nvSpPr>
        <p:spPr/>
        <p:txBody>
          <a:bodyPr>
            <a:normAutofit fontScale="77500" lnSpcReduction="20000"/>
          </a:bodyPr>
          <a:lstStyle/>
          <a:p>
            <a:pPr marL="0" indent="0" algn="ctr">
              <a:buNone/>
            </a:pPr>
            <a:r>
              <a:rPr lang="en-US" dirty="0"/>
              <a:t>Advantages</a:t>
            </a:r>
          </a:p>
          <a:p>
            <a:r>
              <a:rPr lang="en-US" sz="2400" dirty="0"/>
              <a:t>Linux operating system. Can program in many languages and interact with the internet.</a:t>
            </a:r>
          </a:p>
          <a:p>
            <a:endParaRPr lang="en-US" sz="2400" dirty="0"/>
          </a:p>
          <a:p>
            <a:r>
              <a:rPr lang="en-US" sz="2400" dirty="0"/>
              <a:t>Can make Webpages and run full LAMP stack.</a:t>
            </a:r>
          </a:p>
          <a:p>
            <a:endParaRPr lang="en-US" sz="2400" dirty="0"/>
          </a:p>
          <a:p>
            <a:r>
              <a:rPr lang="en-US" sz="2400" dirty="0"/>
              <a:t>Open-source software and hardware support.</a:t>
            </a:r>
          </a:p>
          <a:p>
            <a:endParaRPr lang="en-US" sz="2400" dirty="0"/>
          </a:p>
          <a:p>
            <a:r>
              <a:rPr lang="en-US" sz="2400" dirty="0"/>
              <a:t>Fast ARM core processor.</a:t>
            </a:r>
          </a:p>
          <a:p>
            <a:pPr marL="0" indent="0">
              <a:buNone/>
            </a:pPr>
            <a:endParaRPr lang="en-US" sz="2400" dirty="0"/>
          </a:p>
          <a:p>
            <a:r>
              <a:rPr lang="en-US" sz="2400" dirty="0"/>
              <a:t>The Black Version has a micro-HDMI display.</a:t>
            </a:r>
          </a:p>
          <a:p>
            <a:pPr marL="0" indent="0">
              <a:buNone/>
            </a:pPr>
            <a:endParaRPr lang="en-US" sz="2400" dirty="0"/>
          </a:p>
          <a:p>
            <a:r>
              <a:rPr lang="en-US" sz="2400" b="1" dirty="0"/>
              <a:t>Analog inputs!!!</a:t>
            </a:r>
            <a:endParaRPr lang="en-US" sz="2400" dirty="0"/>
          </a:p>
        </p:txBody>
      </p:sp>
      <p:sp>
        <p:nvSpPr>
          <p:cNvPr id="4" name="Content Placeholder 3">
            <a:extLst>
              <a:ext uri="{FF2B5EF4-FFF2-40B4-BE49-F238E27FC236}">
                <a16:creationId xmlns:a16="http://schemas.microsoft.com/office/drawing/2014/main" id="{892112CE-6534-4DD0-A804-C79BC466E03F}"/>
              </a:ext>
            </a:extLst>
          </p:cNvPr>
          <p:cNvSpPr>
            <a:spLocks noGrp="1"/>
          </p:cNvSpPr>
          <p:nvPr>
            <p:ph sz="half" idx="2"/>
          </p:nvPr>
        </p:nvSpPr>
        <p:spPr/>
        <p:txBody>
          <a:bodyPr>
            <a:normAutofit fontScale="77500" lnSpcReduction="20000"/>
          </a:bodyPr>
          <a:lstStyle/>
          <a:p>
            <a:pPr marL="0" indent="0" algn="ctr">
              <a:buNone/>
            </a:pPr>
            <a:r>
              <a:rPr lang="en-US" dirty="0"/>
              <a:t>Disadvantages</a:t>
            </a:r>
          </a:p>
          <a:p>
            <a:r>
              <a:rPr lang="en-US" sz="2400" dirty="0"/>
              <a:t>Display resolution not that good.</a:t>
            </a:r>
          </a:p>
          <a:p>
            <a:endParaRPr lang="en-US" sz="2400" dirty="0"/>
          </a:p>
          <a:p>
            <a:r>
              <a:rPr lang="en-US" sz="2400" dirty="0"/>
              <a:t>Single Core ARM Processors.</a:t>
            </a:r>
          </a:p>
          <a:p>
            <a:endParaRPr lang="en-US" sz="2400" dirty="0"/>
          </a:p>
          <a:p>
            <a:r>
              <a:rPr lang="en-US" sz="2400" dirty="0"/>
              <a:t>Operating system overhead.</a:t>
            </a:r>
          </a:p>
          <a:p>
            <a:endParaRPr lang="en-US" sz="2400" dirty="0"/>
          </a:p>
          <a:p>
            <a:r>
              <a:rPr lang="en-US" sz="2400" dirty="0"/>
              <a:t>Costs more than Raspberry Pi</a:t>
            </a:r>
          </a:p>
          <a:p>
            <a:endParaRPr lang="en-US" sz="2400" dirty="0"/>
          </a:p>
          <a:p>
            <a:r>
              <a:rPr lang="en-US" sz="2400" dirty="0"/>
              <a:t>Community support is not as wide as Raspberry Pi</a:t>
            </a:r>
          </a:p>
          <a:p>
            <a:endParaRPr lang="en-US" sz="2400" dirty="0"/>
          </a:p>
          <a:p>
            <a:r>
              <a:rPr lang="en-US" sz="2400" dirty="0"/>
              <a:t>Operating system and Overlays not stable.</a:t>
            </a:r>
          </a:p>
        </p:txBody>
      </p:sp>
      <p:pic>
        <p:nvPicPr>
          <p:cNvPr id="7" name="Picture 6">
            <a:extLst>
              <a:ext uri="{FF2B5EF4-FFF2-40B4-BE49-F238E27FC236}">
                <a16:creationId xmlns:a16="http://schemas.microsoft.com/office/drawing/2014/main" id="{D5954A96-2E02-449A-BDD4-4AC8CEDDC7E0}"/>
              </a:ext>
            </a:extLst>
          </p:cNvPr>
          <p:cNvPicPr>
            <a:picLocks noChangeAspect="1"/>
          </p:cNvPicPr>
          <p:nvPr/>
        </p:nvPicPr>
        <p:blipFill>
          <a:blip r:embed="rId2"/>
          <a:stretch>
            <a:fillRect/>
          </a:stretch>
        </p:blipFill>
        <p:spPr>
          <a:xfrm>
            <a:off x="0" y="355"/>
            <a:ext cx="2590800" cy="1619980"/>
          </a:xfrm>
          <a:prstGeom prst="rect">
            <a:avLst/>
          </a:prstGeom>
        </p:spPr>
      </p:pic>
      <p:pic>
        <p:nvPicPr>
          <p:cNvPr id="8" name="Picture 7">
            <a:extLst>
              <a:ext uri="{FF2B5EF4-FFF2-40B4-BE49-F238E27FC236}">
                <a16:creationId xmlns:a16="http://schemas.microsoft.com/office/drawing/2014/main" id="{18A43D1D-2092-46CE-ADEF-B57B366411AB}"/>
              </a:ext>
            </a:extLst>
          </p:cNvPr>
          <p:cNvPicPr>
            <a:picLocks noChangeAspect="1"/>
          </p:cNvPicPr>
          <p:nvPr/>
        </p:nvPicPr>
        <p:blipFill>
          <a:blip r:embed="rId3"/>
          <a:stretch>
            <a:fillRect/>
          </a:stretch>
        </p:blipFill>
        <p:spPr>
          <a:xfrm rot="5400000">
            <a:off x="7063373" y="-510175"/>
            <a:ext cx="1570451" cy="2590801"/>
          </a:xfrm>
          <a:prstGeom prst="rect">
            <a:avLst/>
          </a:prstGeom>
        </p:spPr>
      </p:pic>
    </p:spTree>
    <p:extLst>
      <p:ext uri="{BB962C8B-B14F-4D97-AF65-F5344CB8AC3E}">
        <p14:creationId xmlns:p14="http://schemas.microsoft.com/office/powerpoint/2010/main" val="1994470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3258</Words>
  <Application>Microsoft Office PowerPoint</Application>
  <PresentationFormat>On-screen Show (4:3)</PresentationFormat>
  <Paragraphs>581</Paragraphs>
  <Slides>74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74</vt:i4>
      </vt:variant>
    </vt:vector>
  </HeadingPairs>
  <TitlesOfParts>
    <vt:vector size="77" baseType="lpstr">
      <vt:lpstr>Arial</vt:lpstr>
      <vt:lpstr>Calibri</vt:lpstr>
      <vt:lpstr>Clarity</vt:lpstr>
      <vt:lpstr>Basic Raspberry Pi and embedded systems</vt:lpstr>
      <vt:lpstr>Outline:</vt:lpstr>
      <vt:lpstr>Think About the Scope of Your Project</vt:lpstr>
      <vt:lpstr>Major Programming Languages</vt:lpstr>
      <vt:lpstr>For More Maker Board Information</vt:lpstr>
      <vt:lpstr> Standalone Microprocessor </vt:lpstr>
      <vt:lpstr>Arduino</vt:lpstr>
      <vt:lpstr>Teensy and Other Small Variants</vt:lpstr>
      <vt:lpstr>BeagleBone</vt:lpstr>
      <vt:lpstr>Nvidia Jetson Family</vt:lpstr>
      <vt:lpstr>Time to talk about Raspberry Pie</vt:lpstr>
      <vt:lpstr>Raspberry Pi</vt:lpstr>
      <vt:lpstr>Difference between the Raspberry Pi Versions </vt:lpstr>
      <vt:lpstr>CPU Speed Benchmarks</vt:lpstr>
      <vt:lpstr>PowerPoint Presentation</vt:lpstr>
      <vt:lpstr>Some Raspberry Pi Resources</vt:lpstr>
      <vt:lpstr>Important Raspberry Pi Tips</vt:lpstr>
      <vt:lpstr>Raspberry Pi Raspbian Versions</vt:lpstr>
      <vt:lpstr>How do you create SD Card Images</vt:lpstr>
      <vt:lpstr>Install Raspian</vt:lpstr>
      <vt:lpstr>More installation</vt:lpstr>
      <vt:lpstr>After Reboot </vt:lpstr>
      <vt:lpstr>More Configuration</vt:lpstr>
      <vt:lpstr>Useful Tools</vt:lpstr>
      <vt:lpstr>VNC – Remote access desktop</vt:lpstr>
      <vt:lpstr>VNC to Your Pi from Anywhere</vt:lpstr>
      <vt:lpstr>WinSCP</vt:lpstr>
      <vt:lpstr>Using WinSCP</vt:lpstr>
      <vt:lpstr>Useful Windows Tools</vt:lpstr>
      <vt:lpstr>Quick Word on SD Cards   They are not all the same.</vt:lpstr>
      <vt:lpstr>New Backup Tool SD Card Copier</vt:lpstr>
      <vt:lpstr>Hooks ups for your Raspberry Pi</vt:lpstr>
      <vt:lpstr>Hook up your Raspberry Pi</vt:lpstr>
      <vt:lpstr>Raspberry Pi Raspian Buster</vt:lpstr>
      <vt:lpstr>Terminal Window</vt:lpstr>
      <vt:lpstr>Terminal window commands</vt:lpstr>
      <vt:lpstr>Ways to get applications and software packages</vt:lpstr>
      <vt:lpstr>Connect to internet and download package</vt:lpstr>
      <vt:lpstr>Alterative GUI method   Preferences -&gt; Add Remove Software</vt:lpstr>
      <vt:lpstr>GitHub Collaboration Tools </vt:lpstr>
      <vt:lpstr>For a Project GitHub is a Great Tool</vt:lpstr>
      <vt:lpstr>Geany – A Good Generic Programming IDE </vt:lpstr>
      <vt:lpstr>Hello World! Geany</vt:lpstr>
      <vt:lpstr>Hello World! Geany</vt:lpstr>
      <vt:lpstr>Matlab® and Raspberry Pi</vt:lpstr>
      <vt:lpstr>Full LAMP Stack (Linux Apache MySQL PHP)</vt:lpstr>
      <vt:lpstr>GUIs via Python Tkinter, Pygame, Qt, GTK+ and Wx Widgets</vt:lpstr>
      <vt:lpstr>Raspberry Pi as Wireless Access Point</vt:lpstr>
      <vt:lpstr>Add on Hardware</vt:lpstr>
      <vt:lpstr>SDR and GNURadio Example</vt:lpstr>
      <vt:lpstr>GNURadio and Raspberry Pi 10.5 GHz Radar Test Range</vt:lpstr>
      <vt:lpstr>One more SDR Example  Receiving NOAA Satellite Data</vt:lpstr>
      <vt:lpstr>Touch Screen with Camera and Case</vt:lpstr>
      <vt:lpstr>Addon Hardware Pi Camera – uses built in port.</vt:lpstr>
      <vt:lpstr>Raspberry Pi I/O*</vt:lpstr>
      <vt:lpstr>GPIO Pin out*</vt:lpstr>
      <vt:lpstr>Pi Hats – Hardware for the Raspberry Pi</vt:lpstr>
      <vt:lpstr>Other Addon Boards</vt:lpstr>
      <vt:lpstr>Franken Chiller Brewery Control</vt:lpstr>
      <vt:lpstr>Now For Fun and Games with the Pi</vt:lpstr>
      <vt:lpstr>Looking at the I2C bus  HTS221</vt:lpstr>
      <vt:lpstr>More I2C Fun</vt:lpstr>
      <vt:lpstr>Accelerometer.</vt:lpstr>
      <vt:lpstr>Weather station</vt:lpstr>
      <vt:lpstr>Copy and pasting between windows.</vt:lpstr>
      <vt:lpstr>Sense Hat – Chuck Maze</vt:lpstr>
      <vt:lpstr>Pi Sense Hat – Chuck Paint</vt:lpstr>
      <vt:lpstr>Arduino and Raspberry Pi</vt:lpstr>
      <vt:lpstr>Open Arduino IDE</vt:lpstr>
      <vt:lpstr>Arduino to Pi Communication</vt:lpstr>
      <vt:lpstr>Run the game_circle.py app.</vt:lpstr>
      <vt:lpstr>GitHub – Great Collaboration Tool</vt:lpstr>
      <vt:lpstr>Fun with Octave</vt:lpstr>
      <vt:lpstr>Thanks !!! Have Fun With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2017-09-20T00:41:12Z</dcterms:created>
  <dcterms:modified xsi:type="dcterms:W3CDTF">2021-02-15T03:22:45Z</dcterms:modified>
</cp:coreProperties>
</file>